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7"/>
  </p:notesMasterIdLst>
  <p:sldIdLst>
    <p:sldId id="256" r:id="rId2"/>
    <p:sldId id="280"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Lst>
  <p:sldSz cx="9144000" cy="5143500" type="screen16x9"/>
  <p:notesSz cx="6858000" cy="9144000"/>
  <p:embeddedFontLst>
    <p:embeddedFont>
      <p:font typeface="Montserrat" charset="0"/>
      <p:regular r:id="rId28"/>
      <p:bold r:id="rId29"/>
      <p:italic r:id="rId30"/>
      <p:boldItalic r:id="rId31"/>
    </p:embeddedFont>
    <p:embeddedFont>
      <p:font typeface="Average" charset="0"/>
      <p:regular r:id="rId32"/>
    </p:embeddedFont>
    <p:embeddedFont>
      <p:font typeface="Lato"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B0FD2440-8A2A-4804-87E5-E1A156837B7D}">
  <a:tblStyle styleId="{B0FD2440-8A2A-4804-87E5-E1A156837B7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p:scale>
          <a:sx n="125" d="100"/>
          <a:sy n="125" d="100"/>
        </p:scale>
        <p:origin x="204" y="390"/>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s>
</file>

<file path=ppt/media/image1.png>
</file>

<file path=ppt/media/image10.jpeg>
</file>

<file path=ppt/media/image11.png>
</file>

<file path=ppt/media/image12.jpeg>
</file>

<file path=ppt/media/image13.jpeg>
</file>

<file path=ppt/media/image14.jpe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png>
</file>

<file path=ppt/media/image23.jpeg>
</file>

<file path=ppt/media/image24.jpe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43e43859f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743e43859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f87997393_0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743e43859f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743e43859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88e0ea11d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88e0ea11d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88e0ea11dc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88e0ea11d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88e0ea11dc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88e0ea11dc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8e0ea11dc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8e0ea11dc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88e0ea11dc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88e0ea11dc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88e0ea11dc_0_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88e0ea11dc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88e0ea11dc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88e0ea11dc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88e0ea11dc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88e0ea11dc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88e0ea11dc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88e0ea11dc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88e0ea11dc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88e0ea11dc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88e0ea11d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88e0ea11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f96f5393d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743e43859f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743e43859f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8e0ea11dc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8e0ea11d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8" Type="http://schemas.openxmlformats.org/officeDocument/2006/relationships/slide" Target="slide15.xml"/><Relationship Id="rId3" Type="http://schemas.openxmlformats.org/officeDocument/2006/relationships/slide" Target="slide4.xml"/><Relationship Id="rId7" Type="http://schemas.openxmlformats.org/officeDocument/2006/relationships/slide" Target="slide14.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24.xml"/><Relationship Id="rId4" Type="http://schemas.openxmlformats.org/officeDocument/2006/relationships/slide" Target="slide5.xml"/><Relationship Id="rId9" Type="http://schemas.openxmlformats.org/officeDocument/2006/relationships/slide" Target="slide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44750" y="17823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900"/>
              <a:t>Detecting and Recognising Lung Cancer </a:t>
            </a:r>
            <a:endParaRPr sz="2900"/>
          </a:p>
          <a:p>
            <a:pPr marL="0" lvl="0" indent="0" algn="l" rtl="0">
              <a:spcBef>
                <a:spcPts val="0"/>
              </a:spcBef>
              <a:spcAft>
                <a:spcPts val="0"/>
              </a:spcAft>
              <a:buNone/>
            </a:pPr>
            <a:r>
              <a:rPr lang="en-GB" sz="1900"/>
              <a:t>Using Convolutional Neural Networks</a:t>
            </a:r>
            <a:endParaRPr sz="3400"/>
          </a:p>
        </p:txBody>
      </p:sp>
      <p:sp>
        <p:nvSpPr>
          <p:cNvPr id="229" name="Google Shape;229;p17"/>
          <p:cNvSpPr txBox="1">
            <a:spLocks noGrp="1"/>
          </p:cNvSpPr>
          <p:nvPr>
            <p:ph type="ctrTitle"/>
          </p:nvPr>
        </p:nvSpPr>
        <p:spPr>
          <a:xfrm>
            <a:off x="5343075" y="4098000"/>
            <a:ext cx="14466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161112001   </a:t>
            </a:r>
            <a:endParaRPr sz="1400"/>
          </a:p>
          <a:p>
            <a:pPr marL="0" lvl="0" indent="0" algn="l" rtl="0">
              <a:spcBef>
                <a:spcPts val="0"/>
              </a:spcBef>
              <a:spcAft>
                <a:spcPts val="0"/>
              </a:spcAft>
              <a:buNone/>
            </a:pPr>
            <a:r>
              <a:rPr lang="en-GB" sz="1400"/>
              <a:t>161112031</a:t>
            </a:r>
            <a:endParaRPr sz="1400"/>
          </a:p>
          <a:p>
            <a:pPr marL="0" lvl="0" indent="0" algn="l" rtl="0">
              <a:spcBef>
                <a:spcPts val="0"/>
              </a:spcBef>
              <a:spcAft>
                <a:spcPts val="0"/>
              </a:spcAft>
              <a:buNone/>
            </a:pPr>
            <a:r>
              <a:rPr lang="en-GB" sz="1400"/>
              <a:t>161112046</a:t>
            </a:r>
            <a:endParaRPr sz="1400"/>
          </a:p>
          <a:p>
            <a:pPr marL="0" lvl="0" indent="0" algn="l" rtl="0">
              <a:spcBef>
                <a:spcPts val="0"/>
              </a:spcBef>
              <a:spcAft>
                <a:spcPts val="0"/>
              </a:spcAft>
              <a:buNone/>
            </a:pPr>
            <a:r>
              <a:rPr lang="en-GB" sz="1400"/>
              <a:t>161112049</a:t>
            </a:r>
            <a:endParaRPr sz="1400"/>
          </a:p>
        </p:txBody>
      </p:sp>
      <p:sp>
        <p:nvSpPr>
          <p:cNvPr id="230" name="Google Shape;230;p17"/>
          <p:cNvSpPr txBox="1">
            <a:spLocks noGrp="1"/>
          </p:cNvSpPr>
          <p:nvPr>
            <p:ph type="ctrTitle"/>
          </p:nvPr>
        </p:nvSpPr>
        <p:spPr>
          <a:xfrm>
            <a:off x="6813721" y="4102881"/>
            <a:ext cx="24828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t>Abhishek Pandey</a:t>
            </a:r>
            <a:endParaRPr sz="1400"/>
          </a:p>
          <a:p>
            <a:pPr marL="0" lvl="0" indent="0" algn="l" rtl="0">
              <a:spcBef>
                <a:spcPts val="0"/>
              </a:spcBef>
              <a:spcAft>
                <a:spcPts val="0"/>
              </a:spcAft>
              <a:buNone/>
            </a:pPr>
            <a:r>
              <a:rPr lang="en-GB" sz="1400"/>
              <a:t>Lokesh Lovewanshi</a:t>
            </a:r>
            <a:endParaRPr sz="1400"/>
          </a:p>
          <a:p>
            <a:pPr marL="0" lvl="0" indent="0" algn="l" rtl="0">
              <a:spcBef>
                <a:spcPts val="0"/>
              </a:spcBef>
              <a:spcAft>
                <a:spcPts val="0"/>
              </a:spcAft>
              <a:buNone/>
            </a:pPr>
            <a:r>
              <a:rPr lang="en-GB" sz="1400"/>
              <a:t>Sudhanshu Ranjan</a:t>
            </a:r>
            <a:endParaRPr sz="1400"/>
          </a:p>
          <a:p>
            <a:pPr marL="0" lvl="0" indent="0" algn="l" rtl="0">
              <a:spcBef>
                <a:spcPts val="0"/>
              </a:spcBef>
              <a:spcAft>
                <a:spcPts val="0"/>
              </a:spcAft>
              <a:buNone/>
            </a:pPr>
            <a:r>
              <a:rPr lang="en-GB" sz="1400"/>
              <a:t>Shubham Kose</a:t>
            </a:r>
            <a:endParaRPr sz="1400"/>
          </a:p>
        </p:txBody>
      </p:sp>
      <p:sp>
        <p:nvSpPr>
          <p:cNvPr id="231" name="Google Shape;231;p17"/>
          <p:cNvSpPr txBox="1">
            <a:spLocks noGrp="1"/>
          </p:cNvSpPr>
          <p:nvPr>
            <p:ph type="ctrTitle"/>
          </p:nvPr>
        </p:nvSpPr>
        <p:spPr>
          <a:xfrm>
            <a:off x="5762150" y="3696900"/>
            <a:ext cx="2208600" cy="40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400"/>
              <a:t>Major Project by</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25"/>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300"/>
              <a:t>Methodology and Work Description</a:t>
            </a:r>
            <a:endParaRPr sz="2300"/>
          </a:p>
        </p:txBody>
      </p:sp>
      <p:sp>
        <p:nvSpPr>
          <p:cNvPr id="295" name="Google Shape;295;p25"/>
          <p:cNvSpPr txBox="1">
            <a:spLocks noGrp="1"/>
          </p:cNvSpPr>
          <p:nvPr>
            <p:ph type="body" idx="1"/>
          </p:nvPr>
        </p:nvSpPr>
        <p:spPr>
          <a:xfrm>
            <a:off x="1297500" y="1567550"/>
            <a:ext cx="6518400" cy="12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developed model gives the user the freedom to decide about the number of convolutional and fully connected layers, as well as the existence of batch normalization and max -pooling layers. Along with  batch normalization techniques, regularization was included in the implementation. Furthermore, the number of filters and layers can be specified by user for the best results .</a:t>
            </a:r>
            <a:endParaRPr sz="1200"/>
          </a:p>
          <a:p>
            <a:pPr marL="0" lvl="0" indent="0" algn="l" rtl="0">
              <a:spcBef>
                <a:spcPts val="1600"/>
              </a:spcBef>
              <a:spcAft>
                <a:spcPts val="1600"/>
              </a:spcAft>
              <a:buNone/>
            </a:pPr>
            <a:r>
              <a:rPr lang="en-GB" sz="1200"/>
              <a:t>Based on the results of previous publications, a decision was taken to create a CNN by oneself and train it from scratch. A 9-layer CNN with two convolutional layers, two pooling layers, and 4 fully connected dense layers along with a matrix flattening layer. The structure of the CNN is shown in Fig 3. </a:t>
            </a:r>
            <a:endParaRPr sz="1200"/>
          </a:p>
        </p:txBody>
      </p:sp>
      <p:pic>
        <p:nvPicPr>
          <p:cNvPr id="296" name="Google Shape;296;p25"/>
          <p:cNvPicPr preferRelativeResize="0"/>
          <p:nvPr/>
        </p:nvPicPr>
        <p:blipFill rotWithShape="1">
          <a:blip r:embed="rId3">
            <a:alphaModFix/>
          </a:blip>
          <a:srcRect l="28078"/>
          <a:stretch/>
        </p:blipFill>
        <p:spPr>
          <a:xfrm rot="10800000">
            <a:off x="6238025" y="7367"/>
            <a:ext cx="2898000" cy="2691600"/>
          </a:xfrm>
          <a:prstGeom prst="rtTriangl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26"/>
          <p:cNvSpPr txBox="1"/>
          <p:nvPr/>
        </p:nvSpPr>
        <p:spPr>
          <a:xfrm>
            <a:off x="3143250" y="4770000"/>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3 - CNN Architecture Flowchart</a:t>
            </a:r>
            <a:endParaRPr sz="1200">
              <a:solidFill>
                <a:schemeClr val="lt1"/>
              </a:solidFill>
              <a:latin typeface="Lato"/>
              <a:ea typeface="Lato"/>
              <a:cs typeface="Lato"/>
              <a:sym typeface="Lato"/>
            </a:endParaRPr>
          </a:p>
        </p:txBody>
      </p:sp>
      <p:pic>
        <p:nvPicPr>
          <p:cNvPr id="302" name="Google Shape;302;p26"/>
          <p:cNvPicPr preferRelativeResize="0"/>
          <p:nvPr/>
        </p:nvPicPr>
        <p:blipFill>
          <a:blip r:embed="rId3">
            <a:alphaModFix/>
          </a:blip>
          <a:stretch>
            <a:fillRect/>
          </a:stretch>
        </p:blipFill>
        <p:spPr>
          <a:xfrm>
            <a:off x="4021350" y="57443"/>
            <a:ext cx="1101312" cy="46175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300"/>
              <a:t>Methodology and Work Description</a:t>
            </a:r>
            <a:endParaRPr sz="2300"/>
          </a:p>
          <a:p>
            <a:pPr marL="0" lvl="0" indent="0" algn="l" rtl="0">
              <a:spcBef>
                <a:spcPts val="1600"/>
              </a:spcBef>
              <a:spcAft>
                <a:spcPts val="0"/>
              </a:spcAft>
              <a:buNone/>
            </a:pPr>
            <a:endParaRPr/>
          </a:p>
        </p:txBody>
      </p:sp>
      <p:sp>
        <p:nvSpPr>
          <p:cNvPr id="308" name="Google Shape;308;p27"/>
          <p:cNvSpPr txBox="1">
            <a:spLocks noGrp="1"/>
          </p:cNvSpPr>
          <p:nvPr>
            <p:ph type="body" idx="1"/>
          </p:nvPr>
        </p:nvSpPr>
        <p:spPr>
          <a:xfrm>
            <a:off x="1297500" y="926395"/>
            <a:ext cx="7038900" cy="1107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GB" sz="1800"/>
              <a:t>Extracting Effective Features</a:t>
            </a:r>
            <a:br>
              <a:rPr lang="en-GB" sz="1800"/>
            </a:br>
            <a:r>
              <a:rPr lang="en-GB"/>
              <a:t>In this module, first the system will  take  the image from the  dataset taken. Then the input image is first checked for the lung x-ray features. In case if the image does not contain lung features, then it is not detected. If the input image contains lung features, then it detects the features. Lung is detected from the image as shown as Fig. 3</a:t>
            </a:r>
            <a:endParaRPr/>
          </a:p>
        </p:txBody>
      </p:sp>
      <p:pic>
        <p:nvPicPr>
          <p:cNvPr id="309" name="Google Shape;309;p27"/>
          <p:cNvPicPr preferRelativeResize="0"/>
          <p:nvPr/>
        </p:nvPicPr>
        <p:blipFill>
          <a:blip r:embed="rId3">
            <a:alphaModFix/>
          </a:blip>
          <a:stretch>
            <a:fillRect/>
          </a:stretch>
        </p:blipFill>
        <p:spPr>
          <a:xfrm>
            <a:off x="1297500" y="2422173"/>
            <a:ext cx="2804200" cy="2110450"/>
          </a:xfrm>
          <a:prstGeom prst="rect">
            <a:avLst/>
          </a:prstGeom>
          <a:noFill/>
          <a:ln>
            <a:noFill/>
          </a:ln>
        </p:spPr>
      </p:pic>
      <p:pic>
        <p:nvPicPr>
          <p:cNvPr id="310" name="Google Shape;310;p27"/>
          <p:cNvPicPr preferRelativeResize="0"/>
          <p:nvPr/>
        </p:nvPicPr>
        <p:blipFill rotWithShape="1">
          <a:blip r:embed="rId3">
            <a:alphaModFix/>
          </a:blip>
          <a:srcRect l="23796" t="3595" r="21635"/>
          <a:stretch/>
        </p:blipFill>
        <p:spPr>
          <a:xfrm>
            <a:off x="6199500" y="2498050"/>
            <a:ext cx="1530125" cy="2034574"/>
          </a:xfrm>
          <a:prstGeom prst="rect">
            <a:avLst/>
          </a:prstGeom>
          <a:noFill/>
          <a:ln>
            <a:noFill/>
          </a:ln>
        </p:spPr>
      </p:pic>
      <p:sp>
        <p:nvSpPr>
          <p:cNvPr id="311" name="Google Shape;311;p27"/>
          <p:cNvSpPr txBox="1"/>
          <p:nvPr/>
        </p:nvSpPr>
        <p:spPr>
          <a:xfrm>
            <a:off x="1270850" y="4570150"/>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4 - Image Fed to Model</a:t>
            </a:r>
            <a:endParaRPr sz="1200">
              <a:solidFill>
                <a:schemeClr val="lt1"/>
              </a:solidFill>
              <a:latin typeface="Lato"/>
              <a:ea typeface="Lato"/>
              <a:cs typeface="Lato"/>
              <a:sym typeface="Lato"/>
            </a:endParaRPr>
          </a:p>
        </p:txBody>
      </p:sp>
      <p:sp>
        <p:nvSpPr>
          <p:cNvPr id="312" name="Google Shape;312;p27"/>
          <p:cNvSpPr txBox="1"/>
          <p:nvPr/>
        </p:nvSpPr>
        <p:spPr>
          <a:xfrm>
            <a:off x="5505550" y="4570150"/>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5 - Extracting Lung</a:t>
            </a:r>
            <a:endParaRPr sz="12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300"/>
              <a:t>Methodology and Work Description</a:t>
            </a:r>
            <a:endParaRPr sz="2300"/>
          </a:p>
          <a:p>
            <a:pPr marL="0" lvl="0" indent="0" algn="l" rtl="0">
              <a:spcBef>
                <a:spcPts val="1600"/>
              </a:spcBef>
              <a:spcAft>
                <a:spcPts val="0"/>
              </a:spcAft>
              <a:buNone/>
            </a:pPr>
            <a:endParaRPr/>
          </a:p>
        </p:txBody>
      </p:sp>
      <p:sp>
        <p:nvSpPr>
          <p:cNvPr id="318" name="Google Shape;318;p28"/>
          <p:cNvSpPr txBox="1">
            <a:spLocks noGrp="1"/>
          </p:cNvSpPr>
          <p:nvPr>
            <p:ph type="body" idx="1"/>
          </p:nvPr>
        </p:nvSpPr>
        <p:spPr>
          <a:xfrm>
            <a:off x="1297500" y="926395"/>
            <a:ext cx="7038900" cy="1107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startAt="2"/>
            </a:pPr>
            <a:r>
              <a:rPr lang="en-GB" sz="1800"/>
              <a:t>Feature Point Detection</a:t>
            </a:r>
            <a:br>
              <a:rPr lang="en-GB" sz="1800"/>
            </a:br>
            <a:r>
              <a:rPr lang="en-GB" sz="1200"/>
              <a:t>For lung detection, first - convert the image from an RGB format to a binary format. The next step is to find the ribs from the binary image. System will start scanning from the middle of the image, after that it will look for continuous white pixels after a continuous black pixel. In this the goal is to want to find the maximum width of the white pixel by searching vertical both left and right side. Then, if the new width is smaller than half of the previous maximum width, then the scan is broken because in that case the scan will reach the diaphragm. Then the lung is cut from the starting position of the x ray and its height will be 1.5 multiple of its width. This processed image will have the lung, hotspot and body.</a:t>
            </a:r>
            <a:endParaRPr/>
          </a:p>
        </p:txBody>
      </p:sp>
      <p:pic>
        <p:nvPicPr>
          <p:cNvPr id="319" name="Google Shape;319;p28"/>
          <p:cNvPicPr preferRelativeResize="0"/>
          <p:nvPr/>
        </p:nvPicPr>
        <p:blipFill>
          <a:blip r:embed="rId3">
            <a:alphaModFix/>
          </a:blip>
          <a:stretch>
            <a:fillRect/>
          </a:stretch>
        </p:blipFill>
        <p:spPr>
          <a:xfrm>
            <a:off x="3646775" y="3124775"/>
            <a:ext cx="2340326" cy="1561551"/>
          </a:xfrm>
          <a:prstGeom prst="rect">
            <a:avLst/>
          </a:prstGeom>
          <a:noFill/>
          <a:ln>
            <a:noFill/>
          </a:ln>
        </p:spPr>
      </p:pic>
      <p:sp>
        <p:nvSpPr>
          <p:cNvPr id="320" name="Google Shape;320;p28"/>
          <p:cNvSpPr txBox="1"/>
          <p:nvPr/>
        </p:nvSpPr>
        <p:spPr>
          <a:xfrm>
            <a:off x="3429150" y="4693825"/>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6 - Feature Point Detection</a:t>
            </a:r>
            <a:endParaRPr sz="1200">
              <a:solidFill>
                <a:schemeClr val="l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9"/>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Tools and Technology to be used</a:t>
            </a:r>
            <a:endParaRPr/>
          </a:p>
        </p:txBody>
      </p:sp>
      <p:sp>
        <p:nvSpPr>
          <p:cNvPr id="326" name="Google Shape;326;p29"/>
          <p:cNvSpPr txBox="1">
            <a:spLocks noGrp="1"/>
          </p:cNvSpPr>
          <p:nvPr>
            <p:ph type="body" idx="1"/>
          </p:nvPr>
        </p:nvSpPr>
        <p:spPr>
          <a:xfrm>
            <a:off x="1297500" y="1567550"/>
            <a:ext cx="6295500" cy="12507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AutoNum type="arabicPeriod"/>
            </a:pPr>
            <a:r>
              <a:rPr lang="en-GB" dirty="0">
                <a:solidFill>
                  <a:srgbClr val="FFFFFF"/>
                </a:solidFill>
              </a:rPr>
              <a:t>Software Requirements</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a:solidFill>
                  <a:srgbClr val="FFFFFF"/>
                </a:solidFill>
              </a:rPr>
              <a:t>Python </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err="1">
                <a:solidFill>
                  <a:srgbClr val="FFFFFF"/>
                </a:solidFill>
              </a:rPr>
              <a:t>Keras</a:t>
            </a:r>
            <a:r>
              <a:rPr lang="en-GB" dirty="0">
                <a:solidFill>
                  <a:srgbClr val="FFFFFF"/>
                </a:solidFill>
              </a:rPr>
              <a:t> Library </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a:solidFill>
                  <a:srgbClr val="FFFFFF"/>
                </a:solidFill>
              </a:rPr>
              <a:t>Anaconda Navigator</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err="1" smtClean="0">
                <a:solidFill>
                  <a:srgbClr val="FFFFFF"/>
                </a:solidFill>
              </a:rPr>
              <a:t>Numpy</a:t>
            </a:r>
            <a:r>
              <a:rPr lang="en-GB" dirty="0" smtClean="0">
                <a:solidFill>
                  <a:srgbClr val="FFFFFF"/>
                </a:solidFill>
              </a:rPr>
              <a:t> Library</a:t>
            </a:r>
            <a:r>
              <a:rPr lang="en-GB" dirty="0">
                <a:solidFill>
                  <a:srgbClr val="FFFFFF"/>
                </a:solidFill>
              </a:rPr>
              <a:t/>
            </a:r>
            <a:br>
              <a:rPr lang="en-GB" dirty="0">
                <a:solidFill>
                  <a:srgbClr val="FFFFFF"/>
                </a:solidFill>
              </a:rPr>
            </a:br>
            <a:endParaRPr>
              <a:solidFill>
                <a:srgbClr val="FFFFFF"/>
              </a:solidFill>
            </a:endParaRPr>
          </a:p>
          <a:p>
            <a:pPr marL="457200" lvl="0" indent="-311150" algn="just" rtl="0">
              <a:spcBef>
                <a:spcPts val="0"/>
              </a:spcBef>
              <a:spcAft>
                <a:spcPts val="0"/>
              </a:spcAft>
              <a:buClr>
                <a:srgbClr val="FFFFFF"/>
              </a:buClr>
              <a:buSzPts val="1300"/>
              <a:buAutoNum type="arabicPeriod"/>
            </a:pPr>
            <a:r>
              <a:rPr lang="en-GB" dirty="0">
                <a:solidFill>
                  <a:srgbClr val="FFFFFF"/>
                </a:solidFill>
              </a:rPr>
              <a:t>Hardware Requirements</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a:solidFill>
                  <a:srgbClr val="FFFFFF"/>
                </a:solidFill>
              </a:rPr>
              <a:t>Windows XP or Above  </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a:solidFill>
                  <a:srgbClr val="FFFFFF"/>
                </a:solidFill>
              </a:rPr>
              <a:t>2GB of RAM  </a:t>
            </a:r>
            <a:endParaRPr>
              <a:solidFill>
                <a:srgbClr val="FFFFFF"/>
              </a:solidFill>
            </a:endParaRPr>
          </a:p>
          <a:p>
            <a:pPr marL="914400" lvl="1" indent="-298450" algn="just" rtl="0">
              <a:spcBef>
                <a:spcPts val="0"/>
              </a:spcBef>
              <a:spcAft>
                <a:spcPts val="0"/>
              </a:spcAft>
              <a:buClr>
                <a:srgbClr val="FFFFFF"/>
              </a:buClr>
              <a:buSzPts val="1100"/>
              <a:buAutoNum type="alphaLcPeriod"/>
            </a:pPr>
            <a:r>
              <a:rPr lang="en-GB" dirty="0">
                <a:solidFill>
                  <a:srgbClr val="FFFFFF"/>
                </a:solidFill>
              </a:rPr>
              <a:t>Any Dual Core Processor or above </a:t>
            </a:r>
            <a:endParaRPr>
              <a:solidFill>
                <a:srgbClr val="FFFFFF"/>
              </a:solidFill>
            </a:endParaRPr>
          </a:p>
        </p:txBody>
      </p:sp>
      <p:pic>
        <p:nvPicPr>
          <p:cNvPr id="327" name="Google Shape;327;p29"/>
          <p:cNvPicPr preferRelativeResize="0"/>
          <p:nvPr/>
        </p:nvPicPr>
        <p:blipFill rotWithShape="1">
          <a:blip r:embed="rId3">
            <a:alphaModFix/>
          </a:blip>
          <a:srcRect l="28392" r="10954"/>
          <a:stretch/>
        </p:blipFill>
        <p:spPr>
          <a:xfrm rot="10800000">
            <a:off x="6240280" y="5276"/>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0"/>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Implementation and Coding</a:t>
            </a:r>
            <a:endParaRPr/>
          </a:p>
        </p:txBody>
      </p:sp>
      <p:pic>
        <p:nvPicPr>
          <p:cNvPr id="333" name="Google Shape;333;p30"/>
          <p:cNvPicPr preferRelativeResize="0"/>
          <p:nvPr/>
        </p:nvPicPr>
        <p:blipFill rotWithShape="1">
          <a:blip r:embed="rId3">
            <a:alphaModFix/>
          </a:blip>
          <a:srcRect l="28392" r="10954"/>
          <a:stretch/>
        </p:blipFill>
        <p:spPr>
          <a:xfrm rot="10800000">
            <a:off x="6240280" y="5276"/>
            <a:ext cx="2898000" cy="2691600"/>
          </a:xfrm>
          <a:prstGeom prst="rtTriangle">
            <a:avLst/>
          </a:prstGeom>
          <a:noFill/>
          <a:ln>
            <a:noFill/>
          </a:ln>
        </p:spPr>
      </p:pic>
      <p:graphicFrame>
        <p:nvGraphicFramePr>
          <p:cNvPr id="334" name="Google Shape;334;p30"/>
          <p:cNvGraphicFramePr/>
          <p:nvPr/>
        </p:nvGraphicFramePr>
        <p:xfrm>
          <a:off x="438325" y="1471275"/>
          <a:ext cx="7490425" cy="3572400"/>
        </p:xfrm>
        <a:graphic>
          <a:graphicData uri="http://schemas.openxmlformats.org/drawingml/2006/table">
            <a:tbl>
              <a:tblPr>
                <a:noFill/>
                <a:tableStyleId>{B0FD2440-8A2A-4804-87E5-E1A156837B7D}</a:tableStyleId>
              </a:tblPr>
              <a:tblGrid>
                <a:gridCol w="934200"/>
                <a:gridCol w="2448725"/>
                <a:gridCol w="4107500"/>
              </a:tblGrid>
              <a:tr h="355750">
                <a:tc>
                  <a:txBody>
                    <a:bodyPr/>
                    <a:lstStyle/>
                    <a:p>
                      <a:pPr marL="0" lvl="0" indent="0" algn="ctr" rtl="0">
                        <a:spcBef>
                          <a:spcPts val="0"/>
                        </a:spcBef>
                        <a:spcAft>
                          <a:spcPts val="0"/>
                        </a:spcAft>
                        <a:buNone/>
                      </a:pPr>
                      <a:r>
                        <a:rPr lang="en-GB" sz="1200" dirty="0">
                          <a:solidFill>
                            <a:srgbClr val="FFFFFF"/>
                          </a:solidFill>
                          <a:latin typeface="Lato"/>
                          <a:ea typeface="Lato"/>
                          <a:cs typeface="Lato"/>
                          <a:sym typeface="Lato"/>
                        </a:rPr>
                        <a:t>S. No</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Layer</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Shape</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706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1</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Convolution2D</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(Filters(64, 3, 3), input_shape = (64, 64, 3), activation = ‘relu’)</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2</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MaxPooling2D</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(pool_size = (2, 2))</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3</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Convolution2D</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(Filters(32, 3, 3), activation = ‘relu’)</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4</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MaxPooling2D</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(pool_size = (2, 2))</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5</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Flatten</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Flatten the matrix</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6</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Dense</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(output_dim = 128, activation = ‘relu’)</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7</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Dense</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(output_dim = 128, activation = ‘relu’)</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8</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Dense</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a:solidFill>
                            <a:srgbClr val="FFFFFF"/>
                          </a:solidFill>
                          <a:latin typeface="Lato"/>
                          <a:ea typeface="Lato"/>
                          <a:cs typeface="Lato"/>
                          <a:sym typeface="Lato"/>
                        </a:rPr>
                        <a:t>(output_dim = 128, activation = ‘relu’)</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r h="355750">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9</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ctr" rtl="0">
                        <a:spcBef>
                          <a:spcPts val="0"/>
                        </a:spcBef>
                        <a:spcAft>
                          <a:spcPts val="0"/>
                        </a:spcAft>
                        <a:buNone/>
                      </a:pPr>
                      <a:r>
                        <a:rPr lang="en-GB" sz="1200">
                          <a:solidFill>
                            <a:srgbClr val="FFFFFF"/>
                          </a:solidFill>
                          <a:latin typeface="Lato"/>
                          <a:ea typeface="Lato"/>
                          <a:cs typeface="Lato"/>
                          <a:sym typeface="Lato"/>
                        </a:rPr>
                        <a:t>Dense</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c>
                  <a:txBody>
                    <a:bodyPr/>
                    <a:lstStyle/>
                    <a:p>
                      <a:pPr marL="0" lvl="0" indent="0" algn="just" rtl="0">
                        <a:spcBef>
                          <a:spcPts val="0"/>
                        </a:spcBef>
                        <a:spcAft>
                          <a:spcPts val="0"/>
                        </a:spcAft>
                        <a:buNone/>
                      </a:pPr>
                      <a:r>
                        <a:rPr lang="en-GB" sz="1200" dirty="0">
                          <a:solidFill>
                            <a:srgbClr val="FFFFFF"/>
                          </a:solidFill>
                          <a:latin typeface="Lato"/>
                          <a:ea typeface="Lato"/>
                          <a:cs typeface="Lato"/>
                          <a:sym typeface="Lato"/>
                        </a:rPr>
                        <a:t>(</a:t>
                      </a:r>
                      <a:r>
                        <a:rPr lang="en-GB" sz="1200" dirty="0" err="1">
                          <a:solidFill>
                            <a:srgbClr val="FFFFFF"/>
                          </a:solidFill>
                          <a:latin typeface="Lato"/>
                          <a:ea typeface="Lato"/>
                          <a:cs typeface="Lato"/>
                          <a:sym typeface="Lato"/>
                        </a:rPr>
                        <a:t>output_dim</a:t>
                      </a:r>
                      <a:r>
                        <a:rPr lang="en-GB" sz="1200" dirty="0">
                          <a:solidFill>
                            <a:srgbClr val="FFFFFF"/>
                          </a:solidFill>
                          <a:latin typeface="Lato"/>
                          <a:ea typeface="Lato"/>
                          <a:cs typeface="Lato"/>
                          <a:sym typeface="Lato"/>
                        </a:rPr>
                        <a:t> = </a:t>
                      </a:r>
                      <a:r>
                        <a:rPr lang="en-GB" sz="1200" dirty="0" smtClean="0">
                          <a:solidFill>
                            <a:srgbClr val="FFFFFF"/>
                          </a:solidFill>
                          <a:latin typeface="Lato"/>
                          <a:ea typeface="Lato"/>
                          <a:cs typeface="Lato"/>
                          <a:sym typeface="Lato"/>
                        </a:rPr>
                        <a:t>2, </a:t>
                      </a:r>
                      <a:r>
                        <a:rPr lang="en-GB" sz="1200" dirty="0">
                          <a:solidFill>
                            <a:srgbClr val="FFFFFF"/>
                          </a:solidFill>
                          <a:latin typeface="Lato"/>
                          <a:ea typeface="Lato"/>
                          <a:cs typeface="Lato"/>
                          <a:sym typeface="Lato"/>
                        </a:rPr>
                        <a:t>activation = ‘</a:t>
                      </a:r>
                      <a:r>
                        <a:rPr lang="en-GB" sz="1200" dirty="0" err="1">
                          <a:solidFill>
                            <a:srgbClr val="FFFFFF"/>
                          </a:solidFill>
                          <a:latin typeface="Lato"/>
                          <a:ea typeface="Lato"/>
                          <a:cs typeface="Lato"/>
                          <a:sym typeface="Lato"/>
                        </a:rPr>
                        <a:t>softmax</a:t>
                      </a:r>
                      <a:r>
                        <a:rPr lang="en-GB" sz="1200" dirty="0">
                          <a:solidFill>
                            <a:srgbClr val="FFFFFF"/>
                          </a:solidFill>
                          <a:latin typeface="Lato"/>
                          <a:ea typeface="Lato"/>
                          <a:cs typeface="Lato"/>
                          <a:sym typeface="Lato"/>
                        </a:rPr>
                        <a:t>’)</a:t>
                      </a:r>
                      <a:endParaRPr sz="1200">
                        <a:solidFill>
                          <a:srgbClr val="FFFFFF"/>
                        </a:solidFill>
                        <a:latin typeface="Lato"/>
                        <a:ea typeface="Lato"/>
                        <a:cs typeface="Lato"/>
                        <a:sym typeface="Lato"/>
                      </a:endParaRPr>
                    </a:p>
                  </a:txBody>
                  <a:tcPr marL="63500" marR="63500" marT="63500" marB="63500">
                    <a:lnL w="12700" cap="flat" cmpd="sng">
                      <a:solidFill>
                        <a:srgbClr val="666666"/>
                      </a:solidFill>
                      <a:prstDash val="solid"/>
                      <a:round/>
                      <a:headEnd type="none" w="sm" len="sm"/>
                      <a:tailEnd type="none" w="sm" len="sm"/>
                    </a:lnL>
                    <a:lnR w="12700" cap="flat" cmpd="sng">
                      <a:solidFill>
                        <a:srgbClr val="666666"/>
                      </a:solidFill>
                      <a:prstDash val="solid"/>
                      <a:round/>
                      <a:headEnd type="none" w="sm" len="sm"/>
                      <a:tailEnd type="none" w="sm" len="sm"/>
                    </a:lnR>
                    <a:lnT w="12700" cap="flat" cmpd="sng">
                      <a:solidFill>
                        <a:srgbClr val="666666"/>
                      </a:solidFill>
                      <a:prstDash val="solid"/>
                      <a:round/>
                      <a:headEnd type="none" w="sm" len="sm"/>
                      <a:tailEnd type="none" w="sm" len="sm"/>
                    </a:lnT>
                    <a:lnB w="12700" cap="flat" cmpd="sng">
                      <a:solidFill>
                        <a:srgbClr val="666666"/>
                      </a:solidFill>
                      <a:prstDash val="solid"/>
                      <a:round/>
                      <a:headEnd type="none" w="sm" len="sm"/>
                      <a:tailEnd type="none" w="sm" len="sm"/>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40" name="Google Shape;340;p31"/>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2</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41" name="Google Shape;341;p31"/>
          <p:cNvPicPr preferRelativeResize="0"/>
          <p:nvPr/>
        </p:nvPicPr>
        <p:blipFill>
          <a:blip r:embed="rId3">
            <a:alphaModFix/>
          </a:blip>
          <a:stretch>
            <a:fillRect/>
          </a:stretch>
        </p:blipFill>
        <p:spPr>
          <a:xfrm>
            <a:off x="2148825" y="1409700"/>
            <a:ext cx="2219325" cy="1790700"/>
          </a:xfrm>
          <a:prstGeom prst="rect">
            <a:avLst/>
          </a:prstGeom>
          <a:noFill/>
          <a:ln>
            <a:noFill/>
          </a:ln>
        </p:spPr>
      </p:pic>
      <p:pic>
        <p:nvPicPr>
          <p:cNvPr id="342" name="Google Shape;342;p31"/>
          <p:cNvPicPr preferRelativeResize="0"/>
          <p:nvPr/>
        </p:nvPicPr>
        <p:blipFill rotWithShape="1">
          <a:blip r:embed="rId3">
            <a:alphaModFix/>
          </a:blip>
          <a:srcRect l="15217" t="32143" r="50000" b="16069"/>
          <a:stretch/>
        </p:blipFill>
        <p:spPr>
          <a:xfrm>
            <a:off x="5151125" y="1528763"/>
            <a:ext cx="1285875" cy="1552575"/>
          </a:xfrm>
          <a:prstGeom prst="rect">
            <a:avLst/>
          </a:prstGeom>
          <a:noFill/>
          <a:ln>
            <a:noFill/>
          </a:ln>
        </p:spPr>
      </p:pic>
      <p:pic>
        <p:nvPicPr>
          <p:cNvPr id="343" name="Google Shape;343;p31"/>
          <p:cNvPicPr preferRelativeResize="0"/>
          <p:nvPr/>
        </p:nvPicPr>
        <p:blipFill>
          <a:blip r:embed="rId4">
            <a:alphaModFix/>
          </a:blip>
          <a:stretch>
            <a:fillRect/>
          </a:stretch>
        </p:blipFill>
        <p:spPr>
          <a:xfrm>
            <a:off x="2378300" y="3302250"/>
            <a:ext cx="1760375" cy="1639500"/>
          </a:xfrm>
          <a:prstGeom prst="rect">
            <a:avLst/>
          </a:prstGeom>
          <a:noFill/>
          <a:ln>
            <a:noFill/>
          </a:ln>
        </p:spPr>
      </p:pic>
      <p:pic>
        <p:nvPicPr>
          <p:cNvPr id="344" name="Google Shape;344;p31"/>
          <p:cNvPicPr preferRelativeResize="0"/>
          <p:nvPr/>
        </p:nvPicPr>
        <p:blipFill rotWithShape="1">
          <a:blip r:embed="rId4">
            <a:alphaModFix/>
          </a:blip>
          <a:srcRect l="21014" t="31008" r="49999" b="32557"/>
          <a:stretch/>
        </p:blipFill>
        <p:spPr>
          <a:xfrm>
            <a:off x="5136838" y="3350475"/>
            <a:ext cx="1314450" cy="1543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50" name="Google Shape;350;p32"/>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3</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Incorrect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4</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Incorrect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51" name="Google Shape;351;p32"/>
          <p:cNvPicPr preferRelativeResize="0"/>
          <p:nvPr/>
        </p:nvPicPr>
        <p:blipFill>
          <a:blip r:embed="rId3">
            <a:alphaModFix/>
          </a:blip>
          <a:stretch>
            <a:fillRect/>
          </a:stretch>
        </p:blipFill>
        <p:spPr>
          <a:xfrm>
            <a:off x="2148850" y="1577325"/>
            <a:ext cx="2219325" cy="1476375"/>
          </a:xfrm>
          <a:prstGeom prst="rect">
            <a:avLst/>
          </a:prstGeom>
          <a:noFill/>
          <a:ln>
            <a:noFill/>
          </a:ln>
        </p:spPr>
      </p:pic>
      <p:pic>
        <p:nvPicPr>
          <p:cNvPr id="352" name="Google Shape;352;p32"/>
          <p:cNvPicPr preferRelativeResize="0"/>
          <p:nvPr/>
        </p:nvPicPr>
        <p:blipFill rotWithShape="1">
          <a:blip r:embed="rId3">
            <a:alphaModFix/>
          </a:blip>
          <a:srcRect l="24639" r="31882" b="26879"/>
          <a:stretch/>
        </p:blipFill>
        <p:spPr>
          <a:xfrm>
            <a:off x="5219700" y="1634475"/>
            <a:ext cx="1209675" cy="1362075"/>
          </a:xfrm>
          <a:prstGeom prst="rect">
            <a:avLst/>
          </a:prstGeom>
          <a:noFill/>
          <a:ln>
            <a:noFill/>
          </a:ln>
        </p:spPr>
      </p:pic>
      <p:pic>
        <p:nvPicPr>
          <p:cNvPr id="353" name="Google Shape;353;p32"/>
          <p:cNvPicPr preferRelativeResize="0"/>
          <p:nvPr/>
        </p:nvPicPr>
        <p:blipFill rotWithShape="1">
          <a:blip r:embed="rId4">
            <a:alphaModFix/>
          </a:blip>
          <a:srcRect t="7960" b="15492"/>
          <a:stretch/>
        </p:blipFill>
        <p:spPr>
          <a:xfrm>
            <a:off x="2196475" y="3323175"/>
            <a:ext cx="2124075" cy="1647825"/>
          </a:xfrm>
          <a:prstGeom prst="rect">
            <a:avLst/>
          </a:prstGeom>
          <a:noFill/>
          <a:ln>
            <a:noFill/>
          </a:ln>
        </p:spPr>
      </p:pic>
      <p:pic>
        <p:nvPicPr>
          <p:cNvPr id="354" name="Google Shape;354;p32"/>
          <p:cNvPicPr preferRelativeResize="0"/>
          <p:nvPr/>
        </p:nvPicPr>
        <p:blipFill rotWithShape="1">
          <a:blip r:embed="rId4">
            <a:alphaModFix/>
          </a:blip>
          <a:srcRect l="30524" t="16430" r="22106" b="20711"/>
          <a:stretch/>
        </p:blipFill>
        <p:spPr>
          <a:xfrm>
            <a:off x="5381625" y="3289920"/>
            <a:ext cx="885825" cy="1714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60" name="Google Shape;360;p33"/>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5</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6</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Incorrect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61" name="Google Shape;361;p33"/>
          <p:cNvPicPr preferRelativeResize="0"/>
          <p:nvPr/>
        </p:nvPicPr>
        <p:blipFill>
          <a:blip r:embed="rId3">
            <a:alphaModFix/>
          </a:blip>
          <a:stretch>
            <a:fillRect/>
          </a:stretch>
        </p:blipFill>
        <p:spPr>
          <a:xfrm>
            <a:off x="2148850" y="3406125"/>
            <a:ext cx="2219325" cy="1476375"/>
          </a:xfrm>
          <a:prstGeom prst="rect">
            <a:avLst/>
          </a:prstGeom>
          <a:noFill/>
          <a:ln>
            <a:noFill/>
          </a:ln>
        </p:spPr>
      </p:pic>
      <p:pic>
        <p:nvPicPr>
          <p:cNvPr id="362" name="Google Shape;362;p33"/>
          <p:cNvPicPr preferRelativeResize="0"/>
          <p:nvPr/>
        </p:nvPicPr>
        <p:blipFill rotWithShape="1">
          <a:blip r:embed="rId3">
            <a:alphaModFix/>
          </a:blip>
          <a:srcRect l="24639" r="31882" b="26879"/>
          <a:stretch/>
        </p:blipFill>
        <p:spPr>
          <a:xfrm>
            <a:off x="5219700" y="3463275"/>
            <a:ext cx="1209675" cy="1362075"/>
          </a:xfrm>
          <a:prstGeom prst="rect">
            <a:avLst/>
          </a:prstGeom>
          <a:noFill/>
          <a:ln>
            <a:noFill/>
          </a:ln>
        </p:spPr>
      </p:pic>
      <p:pic>
        <p:nvPicPr>
          <p:cNvPr id="363" name="Google Shape;363;p33"/>
          <p:cNvPicPr preferRelativeResize="0"/>
          <p:nvPr/>
        </p:nvPicPr>
        <p:blipFill>
          <a:blip r:embed="rId4">
            <a:alphaModFix/>
          </a:blip>
          <a:stretch>
            <a:fillRect/>
          </a:stretch>
        </p:blipFill>
        <p:spPr>
          <a:xfrm>
            <a:off x="2201238" y="1546850"/>
            <a:ext cx="2114550" cy="1524000"/>
          </a:xfrm>
          <a:prstGeom prst="rect">
            <a:avLst/>
          </a:prstGeom>
          <a:noFill/>
          <a:ln>
            <a:noFill/>
          </a:ln>
        </p:spPr>
      </p:pic>
      <p:pic>
        <p:nvPicPr>
          <p:cNvPr id="364" name="Google Shape;364;p33"/>
          <p:cNvPicPr preferRelativeResize="0"/>
          <p:nvPr/>
        </p:nvPicPr>
        <p:blipFill rotWithShape="1">
          <a:blip r:embed="rId4">
            <a:alphaModFix/>
          </a:blip>
          <a:srcRect l="63769" t="36999" r="9418" b="24000"/>
          <a:stretch/>
        </p:blipFill>
        <p:spPr>
          <a:xfrm>
            <a:off x="5214938" y="1665913"/>
            <a:ext cx="1219200" cy="12858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70" name="Google Shape;370;p34"/>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7</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8</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71" name="Google Shape;371;p34"/>
          <p:cNvPicPr preferRelativeResize="0"/>
          <p:nvPr/>
        </p:nvPicPr>
        <p:blipFill>
          <a:blip r:embed="rId3">
            <a:alphaModFix/>
          </a:blip>
          <a:stretch>
            <a:fillRect/>
          </a:stretch>
        </p:blipFill>
        <p:spPr>
          <a:xfrm>
            <a:off x="2141225" y="1668800"/>
            <a:ext cx="2219325" cy="1247775"/>
          </a:xfrm>
          <a:prstGeom prst="rect">
            <a:avLst/>
          </a:prstGeom>
          <a:noFill/>
          <a:ln>
            <a:noFill/>
          </a:ln>
        </p:spPr>
      </p:pic>
      <p:pic>
        <p:nvPicPr>
          <p:cNvPr id="372" name="Google Shape;372;p34"/>
          <p:cNvPicPr preferRelativeResize="0"/>
          <p:nvPr/>
        </p:nvPicPr>
        <p:blipFill rotWithShape="1">
          <a:blip r:embed="rId3">
            <a:alphaModFix/>
          </a:blip>
          <a:srcRect l="60869" r="9420" b="27272"/>
          <a:stretch/>
        </p:blipFill>
        <p:spPr>
          <a:xfrm>
            <a:off x="5387325" y="1702138"/>
            <a:ext cx="866775" cy="1181100"/>
          </a:xfrm>
          <a:prstGeom prst="rect">
            <a:avLst/>
          </a:prstGeom>
          <a:noFill/>
          <a:ln>
            <a:noFill/>
          </a:ln>
        </p:spPr>
      </p:pic>
      <p:pic>
        <p:nvPicPr>
          <p:cNvPr id="373" name="Google Shape;373;p34"/>
          <p:cNvPicPr preferRelativeResize="0"/>
          <p:nvPr/>
        </p:nvPicPr>
        <p:blipFill>
          <a:blip r:embed="rId4">
            <a:alphaModFix/>
          </a:blip>
          <a:stretch>
            <a:fillRect/>
          </a:stretch>
        </p:blipFill>
        <p:spPr>
          <a:xfrm>
            <a:off x="2141225" y="3581400"/>
            <a:ext cx="2219325" cy="1219200"/>
          </a:xfrm>
          <a:prstGeom prst="rect">
            <a:avLst/>
          </a:prstGeom>
          <a:noFill/>
          <a:ln>
            <a:noFill/>
          </a:ln>
        </p:spPr>
      </p:pic>
      <p:pic>
        <p:nvPicPr>
          <p:cNvPr id="374" name="Google Shape;374;p34"/>
          <p:cNvPicPr preferRelativeResize="0"/>
          <p:nvPr/>
        </p:nvPicPr>
        <p:blipFill rotWithShape="1">
          <a:blip r:embed="rId4">
            <a:alphaModFix/>
          </a:blip>
          <a:srcRect l="11593" r="64493" b="36840"/>
          <a:stretch/>
        </p:blipFill>
        <p:spPr>
          <a:xfrm>
            <a:off x="5449238" y="3652838"/>
            <a:ext cx="742950" cy="1076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80" name="Google Shape;380;p35"/>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9</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10</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81" name="Google Shape;381;p35"/>
          <p:cNvPicPr preferRelativeResize="0"/>
          <p:nvPr/>
        </p:nvPicPr>
        <p:blipFill>
          <a:blip r:embed="rId3">
            <a:alphaModFix/>
          </a:blip>
          <a:stretch>
            <a:fillRect/>
          </a:stretch>
        </p:blipFill>
        <p:spPr>
          <a:xfrm>
            <a:off x="2141225" y="1602138"/>
            <a:ext cx="2219325" cy="1381125"/>
          </a:xfrm>
          <a:prstGeom prst="rect">
            <a:avLst/>
          </a:prstGeom>
          <a:noFill/>
          <a:ln>
            <a:noFill/>
          </a:ln>
        </p:spPr>
      </p:pic>
      <p:pic>
        <p:nvPicPr>
          <p:cNvPr id="382" name="Google Shape;382;p35"/>
          <p:cNvPicPr preferRelativeResize="0"/>
          <p:nvPr/>
        </p:nvPicPr>
        <p:blipFill rotWithShape="1">
          <a:blip r:embed="rId3">
            <a:alphaModFix/>
          </a:blip>
          <a:srcRect l="55796" t="14938" r="12319" b="12650"/>
          <a:stretch/>
        </p:blipFill>
        <p:spPr>
          <a:xfrm>
            <a:off x="5387325" y="1649063"/>
            <a:ext cx="892650" cy="1287295"/>
          </a:xfrm>
          <a:prstGeom prst="rect">
            <a:avLst/>
          </a:prstGeom>
          <a:noFill/>
          <a:ln>
            <a:noFill/>
          </a:ln>
        </p:spPr>
      </p:pic>
      <p:pic>
        <p:nvPicPr>
          <p:cNvPr id="383" name="Google Shape;383;p35"/>
          <p:cNvPicPr preferRelativeResize="0"/>
          <p:nvPr/>
        </p:nvPicPr>
        <p:blipFill>
          <a:blip r:embed="rId4">
            <a:alphaModFix/>
          </a:blip>
          <a:stretch>
            <a:fillRect/>
          </a:stretch>
        </p:blipFill>
        <p:spPr>
          <a:xfrm>
            <a:off x="2141225" y="3481400"/>
            <a:ext cx="2219325" cy="1247775"/>
          </a:xfrm>
          <a:prstGeom prst="rect">
            <a:avLst/>
          </a:prstGeom>
          <a:noFill/>
          <a:ln>
            <a:noFill/>
          </a:ln>
        </p:spPr>
      </p:pic>
      <p:pic>
        <p:nvPicPr>
          <p:cNvPr id="384" name="Google Shape;384;p35"/>
          <p:cNvPicPr preferRelativeResize="0"/>
          <p:nvPr/>
        </p:nvPicPr>
        <p:blipFill rotWithShape="1">
          <a:blip r:embed="rId4">
            <a:alphaModFix/>
          </a:blip>
          <a:srcRect l="60145" b="25975"/>
          <a:stretch/>
        </p:blipFill>
        <p:spPr>
          <a:xfrm>
            <a:off x="5387325" y="3647325"/>
            <a:ext cx="892650" cy="91593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390" name="Google Shape;390;p36"/>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11</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12</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Incorrect</a:t>
                      </a:r>
                      <a:endParaRPr>
                        <a:solidFill>
                          <a:srgbClr val="FFFFFF"/>
                        </a:solidFill>
                        <a:latin typeface="Lato"/>
                        <a:ea typeface="Lato"/>
                        <a:cs typeface="Lato"/>
                        <a:sym typeface="Lato"/>
                      </a:endParaRPr>
                    </a:p>
                  </a:txBody>
                  <a:tcPr marL="91425" marR="91425" marT="91425" marB="91425"/>
                </a:tc>
              </a:tr>
            </a:tbl>
          </a:graphicData>
        </a:graphic>
      </p:graphicFrame>
      <p:pic>
        <p:nvPicPr>
          <p:cNvPr id="391" name="Google Shape;391;p36"/>
          <p:cNvPicPr preferRelativeResize="0"/>
          <p:nvPr/>
        </p:nvPicPr>
        <p:blipFill>
          <a:blip r:embed="rId3">
            <a:alphaModFix/>
          </a:blip>
          <a:stretch>
            <a:fillRect/>
          </a:stretch>
        </p:blipFill>
        <p:spPr>
          <a:xfrm>
            <a:off x="2141225" y="1516413"/>
            <a:ext cx="2219325" cy="1552575"/>
          </a:xfrm>
          <a:prstGeom prst="rect">
            <a:avLst/>
          </a:prstGeom>
          <a:noFill/>
          <a:ln>
            <a:noFill/>
          </a:ln>
        </p:spPr>
      </p:pic>
      <p:pic>
        <p:nvPicPr>
          <p:cNvPr id="392" name="Google Shape;392;p36"/>
          <p:cNvPicPr preferRelativeResize="0"/>
          <p:nvPr/>
        </p:nvPicPr>
        <p:blipFill rotWithShape="1">
          <a:blip r:embed="rId3">
            <a:alphaModFix/>
          </a:blip>
          <a:srcRect l="49275" r="26086" b="42709"/>
          <a:stretch/>
        </p:blipFill>
        <p:spPr>
          <a:xfrm>
            <a:off x="5374400" y="1559150"/>
            <a:ext cx="892650" cy="1433650"/>
          </a:xfrm>
          <a:prstGeom prst="rect">
            <a:avLst/>
          </a:prstGeom>
          <a:noFill/>
          <a:ln>
            <a:noFill/>
          </a:ln>
        </p:spPr>
      </p:pic>
      <p:pic>
        <p:nvPicPr>
          <p:cNvPr id="393" name="Google Shape;393;p36"/>
          <p:cNvPicPr preferRelativeResize="0"/>
          <p:nvPr/>
        </p:nvPicPr>
        <p:blipFill rotWithShape="1">
          <a:blip r:embed="rId4">
            <a:alphaModFix/>
          </a:blip>
          <a:srcRect t="15882" b="15450"/>
          <a:stretch/>
        </p:blipFill>
        <p:spPr>
          <a:xfrm>
            <a:off x="2141225" y="3375650"/>
            <a:ext cx="2219325" cy="1524000"/>
          </a:xfrm>
          <a:prstGeom prst="rect">
            <a:avLst/>
          </a:prstGeom>
          <a:noFill/>
          <a:ln>
            <a:noFill/>
          </a:ln>
        </p:spPr>
      </p:pic>
      <p:pic>
        <p:nvPicPr>
          <p:cNvPr id="394" name="Google Shape;394;p36"/>
          <p:cNvPicPr preferRelativeResize="0"/>
          <p:nvPr/>
        </p:nvPicPr>
        <p:blipFill rotWithShape="1">
          <a:blip r:embed="rId4">
            <a:alphaModFix/>
          </a:blip>
          <a:srcRect l="9420" t="13669" r="18115" b="20864"/>
          <a:stretch/>
        </p:blipFill>
        <p:spPr>
          <a:xfrm>
            <a:off x="5201600" y="3570913"/>
            <a:ext cx="1238250" cy="1133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400" name="Google Shape;400;p37"/>
          <p:cNvGraphicFramePr/>
          <p:nvPr/>
        </p:nvGraphicFramePr>
        <p:xfrm>
          <a:off x="1197450" y="969700"/>
          <a:ext cx="7239000" cy="40461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13</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r h="17678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14</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l"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bl>
          </a:graphicData>
        </a:graphic>
      </p:graphicFrame>
      <p:pic>
        <p:nvPicPr>
          <p:cNvPr id="401" name="Google Shape;401;p37"/>
          <p:cNvPicPr preferRelativeResize="0"/>
          <p:nvPr/>
        </p:nvPicPr>
        <p:blipFill>
          <a:blip r:embed="rId3">
            <a:alphaModFix/>
          </a:blip>
          <a:stretch>
            <a:fillRect/>
          </a:stretch>
        </p:blipFill>
        <p:spPr>
          <a:xfrm>
            <a:off x="2141225" y="1380625"/>
            <a:ext cx="2219325" cy="1790700"/>
          </a:xfrm>
          <a:prstGeom prst="rect">
            <a:avLst/>
          </a:prstGeom>
          <a:noFill/>
          <a:ln>
            <a:noFill/>
          </a:ln>
        </p:spPr>
      </p:pic>
      <p:pic>
        <p:nvPicPr>
          <p:cNvPr id="402" name="Google Shape;402;p37"/>
          <p:cNvPicPr preferRelativeResize="0"/>
          <p:nvPr/>
        </p:nvPicPr>
        <p:blipFill rotWithShape="1">
          <a:blip r:embed="rId3">
            <a:alphaModFix/>
          </a:blip>
          <a:srcRect l="11598" t="10267" r="45647" b="10267"/>
          <a:stretch/>
        </p:blipFill>
        <p:spPr>
          <a:xfrm>
            <a:off x="5374400" y="1606488"/>
            <a:ext cx="892650" cy="1338975"/>
          </a:xfrm>
          <a:prstGeom prst="rect">
            <a:avLst/>
          </a:prstGeom>
          <a:noFill/>
          <a:ln>
            <a:noFill/>
          </a:ln>
        </p:spPr>
      </p:pic>
      <p:pic>
        <p:nvPicPr>
          <p:cNvPr id="403" name="Google Shape;403;p37"/>
          <p:cNvPicPr preferRelativeResize="0"/>
          <p:nvPr/>
        </p:nvPicPr>
        <p:blipFill rotWithShape="1">
          <a:blip r:embed="rId4">
            <a:alphaModFix/>
          </a:blip>
          <a:srcRect t="6930" b="8652"/>
          <a:stretch/>
        </p:blipFill>
        <p:spPr>
          <a:xfrm>
            <a:off x="2264025" y="3311750"/>
            <a:ext cx="1973725" cy="1651825"/>
          </a:xfrm>
          <a:prstGeom prst="rect">
            <a:avLst/>
          </a:prstGeom>
          <a:noFill/>
          <a:ln>
            <a:noFill/>
          </a:ln>
        </p:spPr>
      </p:pic>
      <p:pic>
        <p:nvPicPr>
          <p:cNvPr id="404" name="Google Shape;404;p37"/>
          <p:cNvPicPr preferRelativeResize="0"/>
          <p:nvPr/>
        </p:nvPicPr>
        <p:blipFill rotWithShape="1">
          <a:blip r:embed="rId4">
            <a:alphaModFix/>
          </a:blip>
          <a:srcRect t="14929" r="49274" b="17393"/>
          <a:stretch/>
        </p:blipFill>
        <p:spPr>
          <a:xfrm>
            <a:off x="5374400" y="3541375"/>
            <a:ext cx="892650" cy="119258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3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300"/>
              <a:t>Result Analysis</a:t>
            </a:r>
            <a:endParaRPr/>
          </a:p>
        </p:txBody>
      </p:sp>
      <p:graphicFrame>
        <p:nvGraphicFramePr>
          <p:cNvPr id="410" name="Google Shape;410;p38"/>
          <p:cNvGraphicFramePr/>
          <p:nvPr/>
        </p:nvGraphicFramePr>
        <p:xfrm>
          <a:off x="1197450" y="969700"/>
          <a:ext cx="7239000" cy="2278310"/>
        </p:xfrm>
        <a:graphic>
          <a:graphicData uri="http://schemas.openxmlformats.org/drawingml/2006/table">
            <a:tbl>
              <a:tblPr>
                <a:noFill/>
                <a:tableStyleId>{B0FD2440-8A2A-4804-87E5-E1A156837B7D}</a:tableStyleId>
              </a:tblPr>
              <a:tblGrid>
                <a:gridCol w="735350"/>
                <a:gridCol w="2670800"/>
                <a:gridCol w="2335525"/>
                <a:gridCol w="1497325"/>
              </a:tblGrid>
              <a:tr h="381000">
                <a:tc>
                  <a:txBody>
                    <a:bodyPr/>
                    <a:lstStyle/>
                    <a:p>
                      <a:pPr marL="0" lvl="0" indent="0" algn="ctr" rtl="0">
                        <a:spcBef>
                          <a:spcPts val="0"/>
                        </a:spcBef>
                        <a:spcAft>
                          <a:spcPts val="0"/>
                        </a:spcAft>
                        <a:buNone/>
                      </a:pPr>
                      <a:r>
                        <a:rPr lang="en-GB">
                          <a:solidFill>
                            <a:srgbClr val="FFFFFF"/>
                          </a:solidFill>
                          <a:latin typeface="Lato"/>
                          <a:ea typeface="Lato"/>
                          <a:cs typeface="Lato"/>
                          <a:sym typeface="Lato"/>
                        </a:rPr>
                        <a:t>S. No</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Image</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r>
                        <a:rPr lang="en-GB">
                          <a:solidFill>
                            <a:srgbClr val="FFFFFF"/>
                          </a:solidFill>
                          <a:latin typeface="Lato"/>
                          <a:ea typeface="Lato"/>
                          <a:cs typeface="Lato"/>
                          <a:sym typeface="Lato"/>
                        </a:rPr>
                        <a:t>Accuracy</a:t>
                      </a:r>
                      <a:endParaRPr>
                        <a:solidFill>
                          <a:srgbClr val="FFFFFF"/>
                        </a:solidFill>
                        <a:latin typeface="Lato"/>
                        <a:ea typeface="Lato"/>
                        <a:cs typeface="Lato"/>
                        <a:sym typeface="Lato"/>
                      </a:endParaRPr>
                    </a:p>
                  </a:txBody>
                  <a:tcPr marL="91425" marR="91425" marT="91425" marB="91425"/>
                </a:tc>
              </a:tr>
              <a:tr h="1882100">
                <a:tc>
                  <a:txBody>
                    <a:bodyPr/>
                    <a:lstStyle/>
                    <a:p>
                      <a:pPr marL="0" lvl="0" indent="0" algn="l" rtl="0">
                        <a:spcBef>
                          <a:spcPts val="0"/>
                        </a:spcBef>
                        <a:spcAft>
                          <a:spcPts val="0"/>
                        </a:spcAft>
                        <a:buNone/>
                      </a:pPr>
                      <a:r>
                        <a:rPr lang="en-GB">
                          <a:solidFill>
                            <a:srgbClr val="FFFFFF"/>
                          </a:solidFill>
                          <a:latin typeface="Lato"/>
                          <a:ea typeface="Lato"/>
                          <a:cs typeface="Lato"/>
                          <a:sym typeface="Lato"/>
                        </a:rPr>
                        <a:t>15</a:t>
                      </a: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solidFill>
                          <a:srgbClr val="FFFFFF"/>
                        </a:solidFill>
                        <a:latin typeface="Lato"/>
                        <a:ea typeface="Lato"/>
                        <a:cs typeface="Lato"/>
                        <a:sym typeface="Lato"/>
                      </a:endParaRPr>
                    </a:p>
                  </a:txBody>
                  <a:tcPr marL="91425" marR="91425" marT="91425" marB="91425"/>
                </a:tc>
                <a:tc>
                  <a:txBody>
                    <a:bodyPr/>
                    <a:lstStyle/>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endParaRPr>
                        <a:solidFill>
                          <a:srgbClr val="FFFFFF"/>
                        </a:solidFill>
                        <a:latin typeface="Lato"/>
                        <a:ea typeface="Lato"/>
                        <a:cs typeface="Lato"/>
                        <a:sym typeface="Lato"/>
                      </a:endParaRPr>
                    </a:p>
                    <a:p>
                      <a:pPr marL="0" lvl="0" indent="0" algn="ctr" rtl="0">
                        <a:spcBef>
                          <a:spcPts val="0"/>
                        </a:spcBef>
                        <a:spcAft>
                          <a:spcPts val="0"/>
                        </a:spcAft>
                        <a:buNone/>
                      </a:pPr>
                      <a:r>
                        <a:rPr lang="en-GB">
                          <a:solidFill>
                            <a:srgbClr val="FFFFFF"/>
                          </a:solidFill>
                          <a:latin typeface="Lato"/>
                          <a:ea typeface="Lato"/>
                          <a:cs typeface="Lato"/>
                          <a:sym typeface="Lato"/>
                        </a:rPr>
                        <a:t>Correct</a:t>
                      </a:r>
                      <a:endParaRPr>
                        <a:solidFill>
                          <a:srgbClr val="FFFFFF"/>
                        </a:solidFill>
                        <a:latin typeface="Lato"/>
                        <a:ea typeface="Lato"/>
                        <a:cs typeface="Lato"/>
                        <a:sym typeface="Lato"/>
                      </a:endParaRPr>
                    </a:p>
                  </a:txBody>
                  <a:tcPr marL="91425" marR="91425" marT="91425" marB="91425"/>
                </a:tc>
              </a:tr>
            </a:tbl>
          </a:graphicData>
        </a:graphic>
      </p:graphicFrame>
      <p:pic>
        <p:nvPicPr>
          <p:cNvPr id="411" name="Google Shape;411;p38"/>
          <p:cNvPicPr preferRelativeResize="0"/>
          <p:nvPr/>
        </p:nvPicPr>
        <p:blipFill rotWithShape="1">
          <a:blip r:embed="rId3">
            <a:alphaModFix/>
          </a:blip>
          <a:srcRect l="7449" t="6030" r="5526" b="8191"/>
          <a:stretch/>
        </p:blipFill>
        <p:spPr>
          <a:xfrm>
            <a:off x="2141225" y="1522150"/>
            <a:ext cx="2219325" cy="1470650"/>
          </a:xfrm>
          <a:prstGeom prst="rect">
            <a:avLst/>
          </a:prstGeom>
          <a:noFill/>
          <a:ln>
            <a:noFill/>
          </a:ln>
        </p:spPr>
      </p:pic>
      <p:pic>
        <p:nvPicPr>
          <p:cNvPr id="412" name="Google Shape;412;p38"/>
          <p:cNvPicPr preferRelativeResize="0"/>
          <p:nvPr/>
        </p:nvPicPr>
        <p:blipFill rotWithShape="1">
          <a:blip r:embed="rId3">
            <a:alphaModFix/>
          </a:blip>
          <a:srcRect l="58524" t="20563" r="15306" b="16819"/>
          <a:stretch/>
        </p:blipFill>
        <p:spPr>
          <a:xfrm>
            <a:off x="5374400" y="1550000"/>
            <a:ext cx="892650" cy="1414945"/>
          </a:xfrm>
          <a:prstGeom prst="rect">
            <a:avLst/>
          </a:prstGeom>
          <a:noFill/>
          <a:ln>
            <a:noFill/>
          </a:ln>
        </p:spPr>
      </p:pic>
      <p:sp>
        <p:nvSpPr>
          <p:cNvPr id="413" name="Google Shape;413;p38"/>
          <p:cNvSpPr txBox="1">
            <a:spLocks noGrp="1"/>
          </p:cNvSpPr>
          <p:nvPr>
            <p:ph type="body" idx="1"/>
          </p:nvPr>
        </p:nvSpPr>
        <p:spPr>
          <a:xfrm>
            <a:off x="586800" y="3480175"/>
            <a:ext cx="7970400" cy="12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FFFFFF"/>
                </a:solidFill>
              </a:rPr>
              <a:t>Accuracy on the above images = (Number of correct instances/Number of total instances) x 100</a:t>
            </a:r>
            <a:endParaRPr>
              <a:solidFill>
                <a:srgbClr val="FFFFFF"/>
              </a:solidFill>
            </a:endParaRPr>
          </a:p>
          <a:p>
            <a:pPr marL="0" lvl="0" indent="0" algn="ctr" rtl="0">
              <a:spcBef>
                <a:spcPts val="1600"/>
              </a:spcBef>
              <a:spcAft>
                <a:spcPts val="0"/>
              </a:spcAft>
              <a:buNone/>
            </a:pPr>
            <a:r>
              <a:rPr lang="en-GB">
                <a:solidFill>
                  <a:srgbClr val="FFFFFF"/>
                </a:solidFill>
              </a:rPr>
              <a:t>Accuracy on the above images  = (11/15) x 100 = 73.33%</a:t>
            </a:r>
            <a:endParaRPr>
              <a:solidFill>
                <a:srgbClr val="FFFFFF"/>
              </a:solidFill>
            </a:endParaRPr>
          </a:p>
          <a:p>
            <a:pPr marL="0" lvl="0" indent="0" algn="ctr" rtl="0">
              <a:spcBef>
                <a:spcPts val="1600"/>
              </a:spcBef>
              <a:spcAft>
                <a:spcPts val="0"/>
              </a:spcAft>
              <a:buNone/>
            </a:pPr>
            <a:r>
              <a:rPr lang="en-GB">
                <a:solidFill>
                  <a:srgbClr val="FFFFFF"/>
                </a:solidFill>
              </a:rPr>
              <a:t>Accuracy on training dataset = 98% </a:t>
            </a:r>
            <a:endParaRPr>
              <a:solidFill>
                <a:srgbClr val="FFFFFF"/>
              </a:solidFill>
            </a:endParaRPr>
          </a:p>
          <a:p>
            <a:pPr marL="0" lvl="0" indent="0" algn="ctr" rtl="0">
              <a:spcBef>
                <a:spcPts val="1600"/>
              </a:spcBef>
              <a:spcAft>
                <a:spcPts val="0"/>
              </a:spcAft>
              <a:buNone/>
            </a:pPr>
            <a:r>
              <a:rPr lang="en-GB">
                <a:solidFill>
                  <a:srgbClr val="FFFFFF"/>
                </a:solidFill>
              </a:rPr>
              <a:t>Accuracy on the test dataset = 76%</a:t>
            </a:r>
            <a:endParaRPr>
              <a:solidFill>
                <a:srgbClr val="FFFFFF"/>
              </a:solidFill>
            </a:endParaRPr>
          </a:p>
          <a:p>
            <a:pPr marL="457200" lvl="0" indent="-311150" algn="just" rtl="0">
              <a:spcBef>
                <a:spcPts val="1600"/>
              </a:spcBef>
              <a:spcAft>
                <a:spcPts val="0"/>
              </a:spcAft>
              <a:buSzPts val="1300"/>
              <a:buAutoNum type="arabicPeriod"/>
            </a:pPr>
            <a:endParaRPr>
              <a:solidFill>
                <a:srgbClr val="FFFFFF"/>
              </a:solidFill>
            </a:endParaRPr>
          </a:p>
          <a:p>
            <a:pPr marL="457200" lvl="0" indent="-311150" algn="just" rtl="0">
              <a:spcBef>
                <a:spcPts val="0"/>
              </a:spcBef>
              <a:spcAft>
                <a:spcPts val="0"/>
              </a:spcAft>
              <a:buClr>
                <a:srgbClr val="FFFFFF"/>
              </a:buClr>
              <a:buSzPts val="1300"/>
              <a:buAutoNum type="arabicPeriod"/>
            </a:pPr>
            <a:endParaRPr>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9"/>
          <p:cNvSpPr txBox="1">
            <a:spLocks noGrp="1"/>
          </p:cNvSpPr>
          <p:nvPr>
            <p:ph type="title"/>
          </p:nvPr>
        </p:nvSpPr>
        <p:spPr>
          <a:xfrm>
            <a:off x="1297500" y="5372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300"/>
              <a:t>Conclusion and Future Scope</a:t>
            </a:r>
            <a:endParaRPr sz="2300"/>
          </a:p>
        </p:txBody>
      </p:sp>
      <p:sp>
        <p:nvSpPr>
          <p:cNvPr id="419" name="Google Shape;419;p39"/>
          <p:cNvSpPr txBox="1">
            <a:spLocks noGrp="1"/>
          </p:cNvSpPr>
          <p:nvPr>
            <p:ph type="body" idx="1"/>
          </p:nvPr>
        </p:nvSpPr>
        <p:spPr>
          <a:xfrm>
            <a:off x="1297500" y="1186550"/>
            <a:ext cx="6518400" cy="12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The first novelty in our paper is using the K-means algorithm to pre-classify the pictures into piles of same slice images, where the DNN can specialize in image classification of same slice images.</a:t>
            </a:r>
            <a:endParaRPr sz="1200"/>
          </a:p>
          <a:p>
            <a:pPr marL="0" lvl="0" indent="0" algn="l" rtl="0">
              <a:spcBef>
                <a:spcPts val="1600"/>
              </a:spcBef>
              <a:spcAft>
                <a:spcPts val="0"/>
              </a:spcAft>
              <a:buNone/>
            </a:pPr>
            <a:r>
              <a:rPr lang="en-GB" sz="1200"/>
              <a:t>The second novelty is that the additional convolution layer with edge sharpening filters, to thoroughly search for cancer. Finally, the most novelty is testing our Deep Neural Network with carcinoma images from Tx stages 2, 3 and 4 and determining at which Tx stage the 2 algorithms can detect the possibility of cancer. The results were analyzed with medical personnel from the oncology department and were marked as satisfactory to see cancer in T3 phase.</a:t>
            </a:r>
            <a:endParaRPr sz="1200"/>
          </a:p>
          <a:p>
            <a:pPr marL="0" lvl="0" indent="0" algn="l" rtl="0">
              <a:spcBef>
                <a:spcPts val="1600"/>
              </a:spcBef>
              <a:spcAft>
                <a:spcPts val="1600"/>
              </a:spcAft>
              <a:buNone/>
            </a:pPr>
            <a:r>
              <a:rPr lang="en-GB" sz="1200"/>
              <a:t>For future work, we plan on making an extra analysis, where we are going to change the DNN to output 2 values (0 and 1) and determine which one has higher certainty of classification. This way, we can classify the image not even as being a decimal value between 0.0 or 1.0, but also compare what proportion is 0 (not cancer) and the way much is 1 (cancer). For extra future work, almost like Cruz-Roa and Ovalle, who used RGB (color) images to spotlight the realm of malignant cells, we plan on modifying the DNN to indicate to us where (the location) on the CT image it's detected a cancer.</a:t>
            </a:r>
            <a:endParaRPr sz="1200"/>
          </a:p>
        </p:txBody>
      </p:sp>
      <p:pic>
        <p:nvPicPr>
          <p:cNvPr id="420" name="Google Shape;420;p39"/>
          <p:cNvPicPr preferRelativeResize="0"/>
          <p:nvPr/>
        </p:nvPicPr>
        <p:blipFill rotWithShape="1">
          <a:blip r:embed="rId3">
            <a:alphaModFix/>
          </a:blip>
          <a:srcRect l="28078"/>
          <a:stretch/>
        </p:blipFill>
        <p:spPr>
          <a:xfrm rot="10800000">
            <a:off x="6238025" y="7367"/>
            <a:ext cx="2898000" cy="2691600"/>
          </a:xfrm>
          <a:prstGeom prst="rtTriangle">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0"/>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 you!</a:t>
            </a:r>
            <a:endParaRPr/>
          </a:p>
        </p:txBody>
      </p:sp>
      <p:grpSp>
        <p:nvGrpSpPr>
          <p:cNvPr id="426" name="Google Shape;426;p40"/>
          <p:cNvGrpSpPr/>
          <p:nvPr/>
        </p:nvGrpSpPr>
        <p:grpSpPr>
          <a:xfrm>
            <a:off x="4066820" y="1553491"/>
            <a:ext cx="3159984" cy="2439109"/>
            <a:chOff x="3553042" y="1657806"/>
            <a:chExt cx="3461100" cy="2671532"/>
          </a:xfrm>
        </p:grpSpPr>
        <p:sp>
          <p:nvSpPr>
            <p:cNvPr id="427" name="Google Shape;427;p40"/>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0"/>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0"/>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5" name="Google Shape;435;p40"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436" name="Google Shape;436;p4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 name="Google Shape;437;p40"/>
          <p:cNvGrpSpPr/>
          <p:nvPr/>
        </p:nvGrpSpPr>
        <p:grpSpPr>
          <a:xfrm>
            <a:off x="6762480" y="2546254"/>
            <a:ext cx="1024386" cy="1522884"/>
            <a:chOff x="6505573" y="2745170"/>
            <a:chExt cx="1122000" cy="1668000"/>
          </a:xfrm>
        </p:grpSpPr>
        <p:sp>
          <p:nvSpPr>
            <p:cNvPr id="438" name="Google Shape;438;p40"/>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2" name="Google Shape;442;p40"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443" name="Google Shape;443;p40"/>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40"/>
          <p:cNvGrpSpPr/>
          <p:nvPr/>
        </p:nvGrpSpPr>
        <p:grpSpPr>
          <a:xfrm>
            <a:off x="6405845" y="3121897"/>
            <a:ext cx="520684" cy="1036470"/>
            <a:chOff x="9543736" y="4486132"/>
            <a:chExt cx="570300" cy="1135235"/>
          </a:xfrm>
        </p:grpSpPr>
        <p:sp>
          <p:nvSpPr>
            <p:cNvPr id="445" name="Google Shape;445;p40"/>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9" name="Google Shape;449;p40"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450" name="Google Shape;450;p40"/>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40"/>
          <p:cNvGrpSpPr/>
          <p:nvPr/>
        </p:nvGrpSpPr>
        <p:grpSpPr>
          <a:xfrm>
            <a:off x="7564804" y="3443361"/>
            <a:ext cx="455496" cy="692277"/>
            <a:chOff x="7384375" y="3728000"/>
            <a:chExt cx="498900" cy="758244"/>
          </a:xfrm>
        </p:grpSpPr>
        <p:sp>
          <p:nvSpPr>
            <p:cNvPr id="452" name="Google Shape;452;p40"/>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0"/>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0"/>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40"/>
          <p:cNvGrpSpPr/>
          <p:nvPr/>
        </p:nvGrpSpPr>
        <p:grpSpPr>
          <a:xfrm>
            <a:off x="7564836" y="3561758"/>
            <a:ext cx="478081" cy="462776"/>
            <a:chOff x="7384385" y="3857442"/>
            <a:chExt cx="523637" cy="506874"/>
          </a:xfrm>
        </p:grpSpPr>
        <p:sp>
          <p:nvSpPr>
            <p:cNvPr id="457" name="Google Shape;457;p40"/>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40"/>
            <p:cNvGrpSpPr/>
            <p:nvPr/>
          </p:nvGrpSpPr>
          <p:grpSpPr>
            <a:xfrm>
              <a:off x="7384385" y="3857442"/>
              <a:ext cx="523637" cy="498900"/>
              <a:chOff x="7384385" y="3857442"/>
              <a:chExt cx="523637" cy="498900"/>
            </a:xfrm>
          </p:grpSpPr>
          <p:sp>
            <p:nvSpPr>
              <p:cNvPr id="459" name="Google Shape;459;p40"/>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61" name="Google Shape;461;p40"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462" name="Google Shape;462;p40"/>
          <p:cNvGrpSpPr/>
          <p:nvPr/>
        </p:nvGrpSpPr>
        <p:grpSpPr>
          <a:xfrm>
            <a:off x="8110843" y="3443361"/>
            <a:ext cx="435785" cy="692277"/>
            <a:chOff x="7982421" y="3727763"/>
            <a:chExt cx="477311" cy="758244"/>
          </a:xfrm>
        </p:grpSpPr>
        <p:sp>
          <p:nvSpPr>
            <p:cNvPr id="463" name="Google Shape;463;p40"/>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1" name="Google Shape;471;p40"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AGENDA</a:t>
            </a:r>
            <a:endParaRPr/>
          </a:p>
        </p:txBody>
      </p:sp>
      <p:sp>
        <p:nvSpPr>
          <p:cNvPr id="237" name="Google Shape;237;p18"/>
          <p:cNvSpPr txBox="1"/>
          <p:nvPr/>
        </p:nvSpPr>
        <p:spPr>
          <a:xfrm>
            <a:off x="1294301" y="1874619"/>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3" action="ppaction://hlinksldjump"/>
              </a:rPr>
              <a:t>Abstract</a:t>
            </a:r>
            <a:endParaRPr sz="1800">
              <a:solidFill>
                <a:srgbClr val="CACACA"/>
              </a:solidFill>
              <a:latin typeface="Average"/>
              <a:ea typeface="Average"/>
              <a:cs typeface="Average"/>
              <a:sym typeface="Average"/>
            </a:endParaRPr>
          </a:p>
        </p:txBody>
      </p:sp>
      <p:sp>
        <p:nvSpPr>
          <p:cNvPr id="238" name="Google Shape;238;p18"/>
          <p:cNvSpPr txBox="1"/>
          <p:nvPr/>
        </p:nvSpPr>
        <p:spPr>
          <a:xfrm>
            <a:off x="1294301" y="220012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4" action="ppaction://hlinksldjump"/>
              </a:rPr>
              <a:t>Introduction</a:t>
            </a:r>
            <a:endParaRPr>
              <a:solidFill>
                <a:srgbClr val="CACACA"/>
              </a:solidFill>
              <a:latin typeface="Montserrat"/>
              <a:ea typeface="Montserrat"/>
              <a:cs typeface="Montserrat"/>
              <a:sym typeface="Montserrat"/>
            </a:endParaRPr>
          </a:p>
        </p:txBody>
      </p:sp>
      <p:sp>
        <p:nvSpPr>
          <p:cNvPr id="239" name="Google Shape;239;p18"/>
          <p:cNvSpPr txBox="1"/>
          <p:nvPr/>
        </p:nvSpPr>
        <p:spPr>
          <a:xfrm>
            <a:off x="1294301" y="2525620"/>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5" action="ppaction://hlinksldjump"/>
              </a:rPr>
              <a:t>Literature Review</a:t>
            </a:r>
            <a:endParaRPr>
              <a:solidFill>
                <a:srgbClr val="CACACA"/>
              </a:solidFill>
              <a:latin typeface="Montserrat"/>
              <a:ea typeface="Montserrat"/>
              <a:cs typeface="Montserrat"/>
              <a:sym typeface="Montserrat"/>
            </a:endParaRPr>
          </a:p>
        </p:txBody>
      </p:sp>
      <p:sp>
        <p:nvSpPr>
          <p:cNvPr id="240" name="Google Shape;240;p18"/>
          <p:cNvSpPr txBox="1"/>
          <p:nvPr/>
        </p:nvSpPr>
        <p:spPr>
          <a:xfrm>
            <a:off x="1294300" y="2851125"/>
            <a:ext cx="33846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6" action="ppaction://hlinksldjump"/>
              </a:rPr>
              <a:t>Methodology and Work Description</a:t>
            </a:r>
            <a:endParaRPr sz="1800">
              <a:solidFill>
                <a:srgbClr val="CACACA"/>
              </a:solidFill>
              <a:latin typeface="Average"/>
              <a:ea typeface="Average"/>
              <a:cs typeface="Average"/>
              <a:sym typeface="Average"/>
            </a:endParaRPr>
          </a:p>
        </p:txBody>
      </p:sp>
      <p:sp>
        <p:nvSpPr>
          <p:cNvPr id="241" name="Google Shape;241;p18"/>
          <p:cNvSpPr txBox="1"/>
          <p:nvPr/>
        </p:nvSpPr>
        <p:spPr>
          <a:xfrm>
            <a:off x="1294300" y="3190725"/>
            <a:ext cx="34761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7" action="ppaction://hlinksldjump"/>
              </a:rPr>
              <a:t>Tools and Technology to be Used</a:t>
            </a:r>
            <a:endParaRPr sz="1800">
              <a:solidFill>
                <a:srgbClr val="CACACA"/>
              </a:solidFill>
              <a:latin typeface="Average"/>
              <a:ea typeface="Average"/>
              <a:cs typeface="Average"/>
              <a:sym typeface="Average"/>
            </a:endParaRPr>
          </a:p>
        </p:txBody>
      </p:sp>
      <p:sp>
        <p:nvSpPr>
          <p:cNvPr id="242" name="Google Shape;242;p18"/>
          <p:cNvSpPr txBox="1"/>
          <p:nvPr/>
        </p:nvSpPr>
        <p:spPr>
          <a:xfrm>
            <a:off x="1294298" y="3516231"/>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8" action="ppaction://hlinksldjump"/>
              </a:rPr>
              <a:t>Implementation and Coding</a:t>
            </a:r>
            <a:endParaRPr sz="1800">
              <a:solidFill>
                <a:srgbClr val="FFFFFF"/>
              </a:solidFill>
              <a:latin typeface="Average"/>
              <a:ea typeface="Average"/>
              <a:cs typeface="Average"/>
              <a:sym typeface="Average"/>
            </a:endParaRPr>
          </a:p>
        </p:txBody>
      </p:sp>
      <p:sp>
        <p:nvSpPr>
          <p:cNvPr id="243" name="Google Shape;243;p18"/>
          <p:cNvSpPr txBox="1"/>
          <p:nvPr/>
        </p:nvSpPr>
        <p:spPr>
          <a:xfrm>
            <a:off x="1291476" y="3812564"/>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9" action="ppaction://hlinksldjump"/>
              </a:rPr>
              <a:t>Result Analysis</a:t>
            </a:r>
            <a:endParaRPr sz="1800">
              <a:solidFill>
                <a:srgbClr val="CACACA"/>
              </a:solidFill>
              <a:latin typeface="Average"/>
              <a:ea typeface="Average"/>
              <a:cs typeface="Average"/>
              <a:sym typeface="Average"/>
            </a:endParaRPr>
          </a:p>
        </p:txBody>
      </p:sp>
      <p:sp>
        <p:nvSpPr>
          <p:cNvPr id="244" name="Google Shape;244;p18"/>
          <p:cNvSpPr txBox="1"/>
          <p:nvPr/>
        </p:nvSpPr>
        <p:spPr>
          <a:xfrm>
            <a:off x="1294301" y="4106078"/>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FFFFFF"/>
                </a:solidFill>
                <a:uFill>
                  <a:noFill/>
                </a:uFill>
                <a:latin typeface="Montserrat"/>
                <a:ea typeface="Montserrat"/>
                <a:cs typeface="Montserrat"/>
                <a:sym typeface="Montserrat"/>
                <a:hlinkClick r:id="rId10" action="ppaction://hlinksldjump"/>
              </a:rPr>
              <a:t>Conclusion and Future Scope </a:t>
            </a:r>
            <a:endParaRPr sz="1800">
              <a:solidFill>
                <a:srgbClr val="CACACA"/>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9"/>
          <p:cNvSpPr txBox="1">
            <a:spLocks noGrp="1"/>
          </p:cNvSpPr>
          <p:nvPr>
            <p:ph type="body" idx="1"/>
          </p:nvPr>
        </p:nvSpPr>
        <p:spPr>
          <a:xfrm>
            <a:off x="1297500" y="1024275"/>
            <a:ext cx="7038900" cy="2911200"/>
          </a:xfrm>
          <a:prstGeom prst="rect">
            <a:avLst/>
          </a:prstGeom>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GB"/>
              <a:t>Lung cancer is one of the most dreadful diseases in the developing countries and its mortality rate is 19.4%. Early detection of lung tumor is done by using many imaging techniques such as Computed Tomography (CT), Sputum Cytology, Chest X-ray and Magnetic Resonance Imaging (MRI). </a:t>
            </a:r>
            <a:br>
              <a:rPr lang="en-GB"/>
            </a:br>
            <a:endParaRPr/>
          </a:p>
          <a:p>
            <a:pPr marL="457200" lvl="0" indent="-311150" algn="l" rtl="0">
              <a:lnSpc>
                <a:spcPct val="100000"/>
              </a:lnSpc>
              <a:spcBef>
                <a:spcPts val="0"/>
              </a:spcBef>
              <a:spcAft>
                <a:spcPts val="0"/>
              </a:spcAft>
              <a:buSzPts val="1300"/>
              <a:buChar char="●"/>
            </a:pPr>
            <a:r>
              <a:rPr lang="en-GB"/>
              <a:t>The chance of survival at the advanced stage is less when compared to the treatment and lifestyle to survive cancer therapy when diagnosed at the early stage of the cancer. Manual analysis and diagnosis system can be greatly improved with the implementation of image processing techniques. </a:t>
            </a:r>
            <a:br>
              <a:rPr lang="en-GB"/>
            </a:br>
            <a:endParaRPr/>
          </a:p>
          <a:p>
            <a:pPr marL="457200" lvl="0" indent="-311150" algn="l" rtl="0">
              <a:lnSpc>
                <a:spcPct val="100000"/>
              </a:lnSpc>
              <a:spcBef>
                <a:spcPts val="0"/>
              </a:spcBef>
              <a:spcAft>
                <a:spcPts val="0"/>
              </a:spcAft>
              <a:buSzPts val="1300"/>
              <a:buChar char="●"/>
            </a:pPr>
            <a:r>
              <a:rPr lang="en-GB"/>
              <a:t>Neural network plays a key role in the recognition of the cancer cells among the normal tissues, which in turn provides an effective tool for building an assistive AI based cancer detection. The cancer treatment will be effective only when the tumor cells are accurately separated from the normal cells. </a:t>
            </a:r>
            <a:br>
              <a:rPr lang="en-GB"/>
            </a:br>
            <a:endParaRPr/>
          </a:p>
          <a:p>
            <a:pPr marL="457200" lvl="0" indent="-311150" algn="l" rtl="0">
              <a:lnSpc>
                <a:spcPct val="100000"/>
              </a:lnSpc>
              <a:spcBef>
                <a:spcPts val="0"/>
              </a:spcBef>
              <a:spcAft>
                <a:spcPts val="0"/>
              </a:spcAft>
              <a:buSzPts val="1300"/>
              <a:buChar char="●"/>
            </a:pPr>
            <a:r>
              <a:rPr lang="en-GB"/>
              <a:t>Classification of the tumor cells and training of the neural network forms the basis for the machine learning based cancer diagnosis. This major project presents a Convolutional Neural Network (CNN) based technique to classify the lung tumors as malignant or benign.</a:t>
            </a:r>
            <a:endParaRPr/>
          </a:p>
          <a:p>
            <a:pPr marL="0" lvl="0" indent="0" algn="l" rtl="0">
              <a:lnSpc>
                <a:spcPct val="100000"/>
              </a:lnSpc>
              <a:spcBef>
                <a:spcPts val="0"/>
              </a:spcBef>
              <a:spcAft>
                <a:spcPts val="0"/>
              </a:spcAft>
              <a:buNone/>
            </a:pPr>
            <a:endParaRPr/>
          </a:p>
          <a:p>
            <a:pPr marL="0" lvl="0" indent="0" algn="l" rtl="0">
              <a:lnSpc>
                <a:spcPct val="100000"/>
              </a:lnSpc>
              <a:spcBef>
                <a:spcPts val="1600"/>
              </a:spcBef>
              <a:spcAft>
                <a:spcPts val="1600"/>
              </a:spcAft>
              <a:buNone/>
            </a:pPr>
            <a:endParaRPr/>
          </a:p>
        </p:txBody>
      </p:sp>
      <p:sp>
        <p:nvSpPr>
          <p:cNvPr id="250" name="Google Shape;25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Abstract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56" name="Google Shape;256;p20"/>
          <p:cNvSpPr txBox="1"/>
          <p:nvPr/>
        </p:nvSpPr>
        <p:spPr>
          <a:xfrm>
            <a:off x="1184611" y="133442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r>
              <a:rPr lang="en-GB" sz="900">
                <a:solidFill>
                  <a:srgbClr val="FFFFFF"/>
                </a:solidFill>
                <a:latin typeface="Montserrat"/>
                <a:ea typeface="Montserrat"/>
                <a:cs typeface="Montserrat"/>
                <a:sym typeface="Montserrat"/>
              </a:rPr>
              <a:t>Neural Networks</a:t>
            </a:r>
            <a:endParaRPr sz="900">
              <a:solidFill>
                <a:srgbClr val="FFFFFF"/>
              </a:solidFill>
              <a:latin typeface="Montserrat"/>
              <a:ea typeface="Montserrat"/>
              <a:cs typeface="Montserrat"/>
              <a:sym typeface="Montserrat"/>
            </a:endParaRPr>
          </a:p>
          <a:p>
            <a:pPr marL="0" lvl="0" indent="0" algn="l" rtl="0">
              <a:spcBef>
                <a:spcPts val="0"/>
              </a:spcBef>
              <a:spcAft>
                <a:spcPts val="0"/>
              </a:spcAft>
              <a:buNone/>
            </a:pPr>
            <a:endParaRPr sz="1300">
              <a:solidFill>
                <a:srgbClr val="FFFFFF"/>
              </a:solidFill>
            </a:endParaRPr>
          </a:p>
        </p:txBody>
      </p:sp>
      <p:sp>
        <p:nvSpPr>
          <p:cNvPr id="257" name="Google Shape;257;p20"/>
          <p:cNvSpPr txBox="1">
            <a:spLocks noGrp="1"/>
          </p:cNvSpPr>
          <p:nvPr>
            <p:ph type="body" idx="1"/>
          </p:nvPr>
        </p:nvSpPr>
        <p:spPr>
          <a:xfrm>
            <a:off x="2030400" y="133445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 </a:t>
            </a:r>
            <a:r>
              <a:rPr lang="en-GB" b="1"/>
              <a:t>neural network</a:t>
            </a:r>
            <a:r>
              <a:rPr lang="en-GB"/>
              <a:t> in a modern sense is a network or circuit of artificial neurons, to build an artificial neural network. The connections of the neurons are modeled as weights. A positive weight reflects an excitatory connection, while negative values mean inhibitory connections.</a:t>
            </a:r>
            <a:endParaRPr/>
          </a:p>
        </p:txBody>
      </p:sp>
      <p:sp>
        <p:nvSpPr>
          <p:cNvPr id="258" name="Google Shape;258;p20"/>
          <p:cNvSpPr txBox="1"/>
          <p:nvPr/>
        </p:nvSpPr>
        <p:spPr>
          <a:xfrm>
            <a:off x="1170500" y="2552639"/>
            <a:ext cx="9744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r>
              <a:rPr lang="en-GB" sz="900">
                <a:solidFill>
                  <a:srgbClr val="FFFFFF"/>
                </a:solidFill>
                <a:latin typeface="Montserrat"/>
                <a:ea typeface="Montserrat"/>
                <a:cs typeface="Montserrat"/>
                <a:sym typeface="Montserrat"/>
              </a:rPr>
              <a:t>Convolutional Neural Networks</a:t>
            </a:r>
            <a:endParaRPr sz="900">
              <a:solidFill>
                <a:srgbClr val="FFFFFF"/>
              </a:solidFill>
              <a:latin typeface="Montserrat"/>
              <a:ea typeface="Montserrat"/>
              <a:cs typeface="Montserrat"/>
              <a:sym typeface="Montserrat"/>
            </a:endParaRPr>
          </a:p>
          <a:p>
            <a:pPr marL="0" lvl="0" indent="0" algn="l" rtl="0">
              <a:spcBef>
                <a:spcPts val="0"/>
              </a:spcBef>
              <a:spcAft>
                <a:spcPts val="0"/>
              </a:spcAft>
              <a:buNone/>
            </a:pPr>
            <a:endParaRPr sz="1300">
              <a:solidFill>
                <a:srgbClr val="FFFFFF"/>
              </a:solidFill>
            </a:endParaRPr>
          </a:p>
        </p:txBody>
      </p:sp>
      <p:sp>
        <p:nvSpPr>
          <p:cNvPr id="259" name="Google Shape;259;p20"/>
          <p:cNvSpPr txBox="1">
            <a:spLocks noGrp="1"/>
          </p:cNvSpPr>
          <p:nvPr>
            <p:ph type="body" idx="1"/>
          </p:nvPr>
        </p:nvSpPr>
        <p:spPr>
          <a:xfrm>
            <a:off x="2030400" y="2552679"/>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CNNs, like neural networks, are made up of neurons with learnable weights and biases. Each neuron receives several inputs, takes a weighted sum over them, passes it through an activation function and responds with an output. The whole network has a loss function and all the tips and tricks that was developed for neural networks still apply on CNNs.</a:t>
            </a:r>
            <a:endParaRPr/>
          </a:p>
        </p:txBody>
      </p:sp>
      <p:sp>
        <p:nvSpPr>
          <p:cNvPr id="260" name="Google Shape;260;p20"/>
          <p:cNvSpPr txBox="1"/>
          <p:nvPr/>
        </p:nvSpPr>
        <p:spPr>
          <a:xfrm>
            <a:off x="1177556" y="3975510"/>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2400">
              <a:solidFill>
                <a:srgbClr val="FFFFFF"/>
              </a:solidFill>
              <a:latin typeface="Montserrat"/>
              <a:ea typeface="Montserrat"/>
              <a:cs typeface="Montserrat"/>
              <a:sym typeface="Montserrat"/>
            </a:endParaRPr>
          </a:p>
          <a:p>
            <a:pPr marL="0" lvl="0" indent="0" algn="l" rtl="0">
              <a:spcBef>
                <a:spcPts val="0"/>
              </a:spcBef>
              <a:spcAft>
                <a:spcPts val="0"/>
              </a:spcAft>
              <a:buNone/>
            </a:pPr>
            <a:r>
              <a:rPr lang="en-GB" sz="900">
                <a:solidFill>
                  <a:srgbClr val="FFFFFF"/>
                </a:solidFill>
                <a:latin typeface="Montserrat"/>
                <a:ea typeface="Montserrat"/>
                <a:cs typeface="Montserrat"/>
                <a:sym typeface="Montserrat"/>
              </a:rPr>
              <a:t>Uses of CNNs</a:t>
            </a:r>
            <a:endParaRPr sz="900">
              <a:solidFill>
                <a:srgbClr val="FFFFFF"/>
              </a:solidFill>
              <a:latin typeface="Montserrat"/>
              <a:ea typeface="Montserrat"/>
              <a:cs typeface="Montserrat"/>
              <a:sym typeface="Montserrat"/>
            </a:endParaRPr>
          </a:p>
        </p:txBody>
      </p:sp>
      <p:sp>
        <p:nvSpPr>
          <p:cNvPr id="261" name="Google Shape;261;p20"/>
          <p:cNvSpPr txBox="1">
            <a:spLocks noGrp="1"/>
          </p:cNvSpPr>
          <p:nvPr>
            <p:ph type="body" idx="1"/>
          </p:nvPr>
        </p:nvSpPr>
        <p:spPr>
          <a:xfrm>
            <a:off x="2030400" y="3975529"/>
            <a:ext cx="5877300" cy="8088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FFFFFF"/>
              </a:buClr>
              <a:buSzPts val="1300"/>
              <a:buChar char="●"/>
            </a:pPr>
            <a:r>
              <a:rPr lang="en-GB">
                <a:solidFill>
                  <a:srgbClr val="FFFFFF"/>
                </a:solidFill>
              </a:rPr>
              <a:t>Image Recognition</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Video Analysis</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Natural Language Processing</a:t>
            </a:r>
            <a:endParaRPr>
              <a:solidFill>
                <a:srgbClr val="FFFFFF"/>
              </a:solidFill>
            </a:endParaRPr>
          </a:p>
          <a:p>
            <a:pPr marL="457200" lvl="0" indent="-311150" algn="l" rtl="0">
              <a:spcBef>
                <a:spcPts val="0"/>
              </a:spcBef>
              <a:spcAft>
                <a:spcPts val="0"/>
              </a:spcAft>
              <a:buClr>
                <a:srgbClr val="FFFFFF"/>
              </a:buClr>
              <a:buSzPts val="1300"/>
              <a:buChar char="●"/>
            </a:pPr>
            <a:r>
              <a:rPr lang="en-GB">
                <a:solidFill>
                  <a:srgbClr val="FFFFFF"/>
                </a:solidFill>
              </a:rPr>
              <a:t>Drug Discovery</a:t>
            </a: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1"/>
          <p:cNvSpPr txBox="1">
            <a:spLocks noGrp="1"/>
          </p:cNvSpPr>
          <p:nvPr>
            <p:ph type="title" idx="4294967295"/>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Literature Review</a:t>
            </a:r>
            <a:endParaRPr/>
          </a:p>
        </p:txBody>
      </p:sp>
      <p:sp>
        <p:nvSpPr>
          <p:cNvPr id="267" name="Google Shape;267;p21"/>
          <p:cNvSpPr txBox="1">
            <a:spLocks noGrp="1"/>
          </p:cNvSpPr>
          <p:nvPr>
            <p:ph type="body" idx="1"/>
          </p:nvPr>
        </p:nvSpPr>
        <p:spPr>
          <a:xfrm>
            <a:off x="589800" y="2816650"/>
            <a:ext cx="7964400" cy="523800"/>
          </a:xfrm>
          <a:prstGeom prst="rect">
            <a:avLst/>
          </a:prstGeom>
          <a:ln>
            <a:noFill/>
          </a:ln>
        </p:spPr>
        <p:txBody>
          <a:bodyPr spcFirstLastPara="1" wrap="square" lIns="91425" tIns="91425" rIns="91425" bIns="91425" anchor="ctr" anchorCtr="0">
            <a:noAutofit/>
          </a:bodyPr>
          <a:lstStyle/>
          <a:p>
            <a:pPr marL="457200" lvl="0" indent="-311150" algn="l" rtl="0">
              <a:spcBef>
                <a:spcPts val="0"/>
              </a:spcBef>
              <a:spcAft>
                <a:spcPts val="0"/>
              </a:spcAft>
              <a:buClr>
                <a:schemeClr val="lt1"/>
              </a:buClr>
              <a:buSzPts val="1300"/>
              <a:buChar char="●"/>
            </a:pPr>
            <a:r>
              <a:rPr lang="en-GB">
                <a:solidFill>
                  <a:schemeClr val="lt1"/>
                </a:solidFill>
              </a:rPr>
              <a:t>Computer-Aided Diagnostic (CAD) approaches use a filter for enhancement of lesions as a preprocessing step for enhancing sensitivity and specificity. Thus, existing filters fail to improve actual lesions. Suzuki et al (2005) proposed a supervised filter for enhancement of lesions by use of a Massive-Training Artificial Neural Network (MTANN) in a CAD scheme for detection of lung nodules in CT. The MTANN filter was trained with actual nodules in CT images to improve actual patterns of nodules. By use of the MTANN filter, the sensitivity and specificity of this CAD approach were enhanced. With the database of 69 lung cancers, this CAD approach with the MTANN filter achieved 97% sensitivity with 6.7 false positives (FPs) per section, whereas a conventional CAD technique with a difference-image technique achieved 96% sensitivity</a:t>
            </a:r>
            <a:r>
              <a:rPr lang="en-GB"/>
              <a:t>.</a:t>
            </a:r>
            <a:r>
              <a:rPr lang="en-GB">
                <a:solidFill>
                  <a:schemeClr val="lt1"/>
                </a:solidFill>
              </a:rPr>
              <a:t/>
            </a:r>
            <a:br>
              <a:rPr lang="en-GB">
                <a:solidFill>
                  <a:schemeClr val="lt1"/>
                </a:solidFill>
              </a:rPr>
            </a:br>
            <a:endParaRPr>
              <a:solidFill>
                <a:schemeClr val="lt1"/>
              </a:solidFill>
            </a:endParaRPr>
          </a:p>
          <a:p>
            <a:pPr marL="457200" lvl="0" indent="-311150" algn="l" rtl="0">
              <a:spcBef>
                <a:spcPts val="0"/>
              </a:spcBef>
              <a:spcAft>
                <a:spcPts val="0"/>
              </a:spcAft>
              <a:buClr>
                <a:schemeClr val="lt1"/>
              </a:buClr>
              <a:buSzPts val="1300"/>
              <a:buChar char="●"/>
            </a:pPr>
            <a:r>
              <a:rPr lang="en-GB">
                <a:solidFill>
                  <a:schemeClr val="lt1"/>
                </a:solidFill>
              </a:rPr>
              <a:t>In (Nikita, 2012), a sober edge detection method was used which is based on finding the image gradient. This method tells that intensity of the image will be maximum where there is a separation of two dissimilar regions and thus an edge must exist there. On this basis they found the nodules in CT images. In (Parsh, 2011), a new variation level set algorithm without re-initialization</a:t>
            </a:r>
            <a:r>
              <a:rPr lang="en-GB"/>
              <a:t> </a:t>
            </a:r>
            <a:r>
              <a:rPr lang="en-GB">
                <a:solidFill>
                  <a:schemeClr val="lt1"/>
                </a:solidFill>
              </a:rPr>
              <a:t>was</a:t>
            </a:r>
            <a:r>
              <a:rPr lang="en-GB"/>
              <a:t> </a:t>
            </a:r>
            <a:r>
              <a:rPr lang="en-GB">
                <a:solidFill>
                  <a:schemeClr val="lt1"/>
                </a:solidFill>
              </a:rPr>
              <a:t>used.</a:t>
            </a:r>
            <a:r>
              <a:rPr lang="en-GB"/>
              <a:t> </a:t>
            </a:r>
            <a:r>
              <a:rPr lang="en-GB">
                <a:solidFill>
                  <a:schemeClr val="lt1"/>
                </a:solidFill>
              </a:rPr>
              <a:t>The</a:t>
            </a:r>
            <a:r>
              <a:rPr lang="en-GB"/>
              <a:t>y </a:t>
            </a:r>
            <a:r>
              <a:rPr lang="en-GB">
                <a:solidFill>
                  <a:schemeClr val="lt1"/>
                </a:solidFill>
              </a:rPr>
              <a:t>also</a:t>
            </a:r>
            <a:r>
              <a:rPr lang="en-GB"/>
              <a:t> </a:t>
            </a:r>
            <a:r>
              <a:rPr lang="en-GB">
                <a:solidFill>
                  <a:schemeClr val="lt1"/>
                </a:solidFill>
              </a:rPr>
              <a:t>used thresholding to reduce the noise component of the images.</a:t>
            </a:r>
            <a:endParaRPr>
              <a:solidFill>
                <a:schemeClr val="lt1"/>
              </a:solidFill>
            </a:endParaRPr>
          </a:p>
          <a:p>
            <a:pPr marL="0" lvl="0" indent="0" algn="just" rtl="0">
              <a:spcBef>
                <a:spcPts val="0"/>
              </a:spcBef>
              <a:spcAft>
                <a:spcPts val="0"/>
              </a:spcAft>
              <a:buNone/>
            </a:pPr>
            <a:endParaRPr>
              <a:solidFill>
                <a:schemeClr val="lt1"/>
              </a:solidFill>
            </a:endParaRPr>
          </a:p>
          <a:p>
            <a:pPr marL="457200" lvl="0" indent="-311150" algn="l" rtl="0">
              <a:spcBef>
                <a:spcPts val="0"/>
              </a:spcBef>
              <a:spcAft>
                <a:spcPts val="0"/>
              </a:spcAft>
              <a:buClr>
                <a:schemeClr val="lt1"/>
              </a:buClr>
              <a:buSzPts val="1300"/>
              <a:buChar char="●"/>
            </a:pPr>
            <a:r>
              <a:rPr lang="en-GB">
                <a:solidFill>
                  <a:schemeClr val="lt1"/>
                </a:solidFill>
              </a:rPr>
              <a:t>In (Sonith, 2012) an overview of entire process for processing digital images for lung cancer detection is given in this paper. This paper also describes all the essential steps required for the better performance starting from the pre-processing till the very end phase extraction of features</a:t>
            </a:r>
            <a:endParaRPr>
              <a:solidFill>
                <a:schemeClr val="lt1"/>
              </a:solidFill>
            </a:endParaRPr>
          </a:p>
          <a:p>
            <a:pPr marL="0" lvl="0" indent="0" algn="just" rtl="0">
              <a:spcBef>
                <a:spcPts val="0"/>
              </a:spcBef>
              <a:spcAft>
                <a:spcPts val="0"/>
              </a:spcAft>
              <a:buNone/>
            </a:pP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2"/>
          <p:cNvSpPr txBox="1">
            <a:spLocks noGrp="1"/>
          </p:cNvSpPr>
          <p:nvPr>
            <p:ph type="title" idx="4294967295"/>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Literature Review</a:t>
            </a:r>
            <a:endParaRPr/>
          </a:p>
        </p:txBody>
      </p:sp>
      <p:sp>
        <p:nvSpPr>
          <p:cNvPr id="273" name="Google Shape;273;p22"/>
          <p:cNvSpPr txBox="1">
            <a:spLocks noGrp="1"/>
          </p:cNvSpPr>
          <p:nvPr>
            <p:ph type="body" idx="1"/>
          </p:nvPr>
        </p:nvSpPr>
        <p:spPr>
          <a:xfrm>
            <a:off x="589800" y="2816650"/>
            <a:ext cx="7964400" cy="523800"/>
          </a:xfrm>
          <a:prstGeom prst="rect">
            <a:avLst/>
          </a:prstGeom>
          <a:ln>
            <a:noFill/>
          </a:ln>
        </p:spPr>
        <p:txBody>
          <a:bodyPr spcFirstLastPara="1" wrap="square" lIns="91425" tIns="91425" rIns="91425" bIns="91425" anchor="ctr" anchorCtr="0">
            <a:noAutofit/>
          </a:bodyPr>
          <a:lstStyle/>
          <a:p>
            <a:pPr marL="457200" lvl="0" indent="-311150" algn="l" rtl="0">
              <a:spcBef>
                <a:spcPts val="0"/>
              </a:spcBef>
              <a:spcAft>
                <a:spcPts val="0"/>
              </a:spcAft>
              <a:buSzPts val="1300"/>
              <a:buChar char="●"/>
            </a:pPr>
            <a:r>
              <a:rPr lang="en-GB"/>
              <a:t>Regarding lung cancer diagnosis, methods proposed so far have dealt mostly with radiology. In image-based radiomics features strongly related to survival are extracted from positron emission tomography-computed tomography (PET/CT) scans. CNN is employed for classification of lung nodule images yielding accuracy of 86.4%. In digital pathology tasks CNNs chave been used on cell level for mitosis detection and cell nuclei detection. CAMELYON16 was the first challenge dealing with WSIs to detect breast cancer metastases in lymph nodes. </a:t>
            </a:r>
            <a:endParaRPr/>
          </a:p>
          <a:p>
            <a:pPr marL="0" lvl="0" indent="0" algn="l" rtl="0">
              <a:spcBef>
                <a:spcPts val="0"/>
              </a:spcBef>
              <a:spcAft>
                <a:spcPts val="0"/>
              </a:spcAft>
              <a:buNone/>
            </a:pPr>
            <a:endParaRPr/>
          </a:p>
          <a:p>
            <a:pPr marL="457200" lvl="0" indent="-311150" algn="l" rtl="0">
              <a:spcBef>
                <a:spcPts val="0"/>
              </a:spcBef>
              <a:spcAft>
                <a:spcPts val="0"/>
              </a:spcAft>
              <a:buSzPts val="1300"/>
              <a:buChar char="●"/>
            </a:pPr>
            <a:r>
              <a:rPr lang="en-GB"/>
              <a:t>Thanks to the availability of large annotated training set in this challenge, it was possible to train deeper and more powerful CNN architectures like GoogLeNet, VGG-Net and ResNet. Method that gives the best result in this challenge is described in. It performs patch-based classification to discriminate tumor patches from normal patches using a combination of 2 GoogLeNet architectures where one of them is trained with and another without hard-negative mining. </a:t>
            </a:r>
            <a:endParaRPr/>
          </a:p>
          <a:p>
            <a:pPr marL="0" lvl="0" indent="0" algn="l" rtl="0">
              <a:spcBef>
                <a:spcPts val="0"/>
              </a:spcBef>
              <a:spcAft>
                <a:spcPts val="0"/>
              </a:spcAft>
              <a:buNone/>
            </a:pPr>
            <a:endParaRPr/>
          </a:p>
          <a:p>
            <a:pPr marL="457200" lvl="0" indent="-311150" algn="l" rtl="0">
              <a:spcBef>
                <a:spcPts val="0"/>
              </a:spcBef>
              <a:spcAft>
                <a:spcPts val="0"/>
              </a:spcAft>
              <a:buSzPts val="1300"/>
              <a:buChar char="●"/>
            </a:pPr>
            <a:r>
              <a:rPr lang="en-GB"/>
              <a:t>Aim of TUPAC challenge was WSI based mitosis detection in breast cancer tissue and tumor grading prediction. In the best performing method ROI regions are firstly extracted from WSI based on cell density. This is followed by mitosis detection using ResNet CNN architecture. Finally, each WSI is represented by feature vector including the number of mitoses and cells in each patch as well as other features derived from statistics.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3"/>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300"/>
              <a:t>Methodology and Work Description</a:t>
            </a:r>
            <a:endParaRPr sz="2300"/>
          </a:p>
        </p:txBody>
      </p:sp>
      <p:sp>
        <p:nvSpPr>
          <p:cNvPr id="279" name="Google Shape;279;p23"/>
          <p:cNvSpPr txBox="1">
            <a:spLocks noGrp="1"/>
          </p:cNvSpPr>
          <p:nvPr>
            <p:ph type="body" idx="1"/>
          </p:nvPr>
        </p:nvSpPr>
        <p:spPr>
          <a:xfrm>
            <a:off x="1297500" y="1567550"/>
            <a:ext cx="6518400" cy="1250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200"/>
              <a:t>For the purpose of the project, we are using Kaggle dataset and LUNA dataset .</a:t>
            </a:r>
            <a:endParaRPr sz="1200"/>
          </a:p>
          <a:p>
            <a:pPr marL="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GB" sz="1200"/>
              <a:t>The CNN will be developed with variable depths to evaluate the performance of these models for facial expression recognition.</a:t>
            </a:r>
            <a:endParaRPr sz="1200"/>
          </a:p>
          <a:p>
            <a:pPr marL="91440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GB" sz="1200"/>
              <a:t>The first part of the network refers to M convolutional layers that can possess spatial batch normalization, dropout, and max-pooling in addition to the convolution layer and ReLU nonlinearity, which always exists in these layers. After M convolution layers, the network is led to N fully connected layers that always have Affine operation and ReLU nonlinearity, and can include batch normalization  and dropout. Finally, the network is followed by the affine layer that computes the scores and softmax loss function. </a:t>
            </a:r>
            <a:endParaRPr sz="1200"/>
          </a:p>
          <a:p>
            <a:pPr marL="0" lvl="0" indent="0" algn="l" rtl="0">
              <a:spcBef>
                <a:spcPts val="0"/>
              </a:spcBef>
              <a:spcAft>
                <a:spcPts val="1600"/>
              </a:spcAft>
              <a:buNone/>
            </a:pPr>
            <a:endParaRPr/>
          </a:p>
        </p:txBody>
      </p:sp>
      <p:pic>
        <p:nvPicPr>
          <p:cNvPr id="280" name="Google Shape;280;p23"/>
          <p:cNvPicPr preferRelativeResize="0"/>
          <p:nvPr/>
        </p:nvPicPr>
        <p:blipFill rotWithShape="1">
          <a:blip r:embed="rId3">
            <a:alphaModFix/>
          </a:blip>
          <a:srcRect l="28078"/>
          <a:stretch/>
        </p:blipFill>
        <p:spPr>
          <a:xfrm rot="10800000">
            <a:off x="6238025" y="7367"/>
            <a:ext cx="2898000" cy="2691600"/>
          </a:xfrm>
          <a:prstGeom prst="rtTriangle">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pic>
        <p:nvPicPr>
          <p:cNvPr id="285" name="Google Shape;285;p24"/>
          <p:cNvPicPr preferRelativeResize="0"/>
          <p:nvPr/>
        </p:nvPicPr>
        <p:blipFill>
          <a:blip r:embed="rId3">
            <a:alphaModFix/>
          </a:blip>
          <a:stretch>
            <a:fillRect/>
          </a:stretch>
        </p:blipFill>
        <p:spPr>
          <a:xfrm>
            <a:off x="1237125" y="1452000"/>
            <a:ext cx="2857500" cy="2696688"/>
          </a:xfrm>
          <a:prstGeom prst="rect">
            <a:avLst/>
          </a:prstGeom>
          <a:noFill/>
          <a:ln>
            <a:noFill/>
          </a:ln>
        </p:spPr>
      </p:pic>
      <p:pic>
        <p:nvPicPr>
          <p:cNvPr id="286" name="Google Shape;286;p24"/>
          <p:cNvPicPr preferRelativeResize="0"/>
          <p:nvPr/>
        </p:nvPicPr>
        <p:blipFill>
          <a:blip r:embed="rId4">
            <a:alphaModFix/>
          </a:blip>
          <a:stretch>
            <a:fillRect/>
          </a:stretch>
        </p:blipFill>
        <p:spPr>
          <a:xfrm>
            <a:off x="5615600" y="1447800"/>
            <a:ext cx="2857500" cy="2705100"/>
          </a:xfrm>
          <a:prstGeom prst="rect">
            <a:avLst/>
          </a:prstGeom>
          <a:noFill/>
          <a:ln>
            <a:noFill/>
          </a:ln>
        </p:spPr>
      </p:pic>
      <p:sp>
        <p:nvSpPr>
          <p:cNvPr id="287" name="Google Shape;287;p24"/>
          <p:cNvSpPr txBox="1"/>
          <p:nvPr/>
        </p:nvSpPr>
        <p:spPr>
          <a:xfrm>
            <a:off x="1249950" y="4359200"/>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1 - Non Cancerous Lung </a:t>
            </a:r>
            <a:endParaRPr sz="1200">
              <a:solidFill>
                <a:schemeClr val="lt1"/>
              </a:solidFill>
              <a:latin typeface="Lato"/>
              <a:ea typeface="Lato"/>
              <a:cs typeface="Lato"/>
              <a:sym typeface="Lato"/>
            </a:endParaRPr>
          </a:p>
        </p:txBody>
      </p:sp>
      <p:sp>
        <p:nvSpPr>
          <p:cNvPr id="288" name="Google Shape;288;p24"/>
          <p:cNvSpPr txBox="1"/>
          <p:nvPr/>
        </p:nvSpPr>
        <p:spPr>
          <a:xfrm>
            <a:off x="5615600" y="4359200"/>
            <a:ext cx="2857500" cy="37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chemeClr val="lt1"/>
                </a:solidFill>
                <a:latin typeface="Lato"/>
                <a:ea typeface="Lato"/>
                <a:cs typeface="Lato"/>
                <a:sym typeface="Lato"/>
              </a:rPr>
              <a:t>Fig. 2 - Cancerous Lung with Nodule</a:t>
            </a:r>
            <a:endParaRPr sz="1200">
              <a:solidFill>
                <a:schemeClr val="lt1"/>
              </a:solidFill>
              <a:latin typeface="Lato"/>
              <a:ea typeface="Lato"/>
              <a:cs typeface="Lato"/>
              <a:sym typeface="Lato"/>
            </a:endParaRPr>
          </a:p>
        </p:txBody>
      </p:sp>
      <p:sp>
        <p:nvSpPr>
          <p:cNvPr id="289" name="Google Shape;289;p24"/>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300"/>
              <a:t>Methodology and Work Description</a:t>
            </a:r>
            <a:endParaRPr sz="230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TotalTime>
  <Words>1466</Words>
  <PresentationFormat>On-screen Show (16:9)</PresentationFormat>
  <Paragraphs>234</Paragraphs>
  <Slides>25</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Montserrat</vt:lpstr>
      <vt:lpstr>Average</vt:lpstr>
      <vt:lpstr>Lato</vt:lpstr>
      <vt:lpstr>Focus</vt:lpstr>
      <vt:lpstr>Detecting and Recognising Lung Cancer  Using Convolutional Neural Networks</vt:lpstr>
      <vt:lpstr>Slide 2</vt:lpstr>
      <vt:lpstr>AGENDA</vt:lpstr>
      <vt:lpstr>Abstract</vt:lpstr>
      <vt:lpstr>Introduction</vt:lpstr>
      <vt:lpstr>Literature Review</vt:lpstr>
      <vt:lpstr>Literature Review</vt:lpstr>
      <vt:lpstr>Methodology and Work Description</vt:lpstr>
      <vt:lpstr>Methodology and Work Description</vt:lpstr>
      <vt:lpstr>Methodology and Work Description</vt:lpstr>
      <vt:lpstr>Slide 11</vt:lpstr>
      <vt:lpstr>Methodology and Work Description </vt:lpstr>
      <vt:lpstr>Methodology and Work Description </vt:lpstr>
      <vt:lpstr>Tools and Technology to be used</vt:lpstr>
      <vt:lpstr>Implementation and Coding</vt:lpstr>
      <vt:lpstr>Result Analysis</vt:lpstr>
      <vt:lpstr>Result Analysis</vt:lpstr>
      <vt:lpstr>Result Analysis</vt:lpstr>
      <vt:lpstr>Result Analysis</vt:lpstr>
      <vt:lpstr>Result Analysis</vt:lpstr>
      <vt:lpstr>Result Analysis</vt:lpstr>
      <vt:lpstr>Result Analysis</vt:lpstr>
      <vt:lpstr>Result Analysis</vt:lpstr>
      <vt:lpstr>Conclusion and Future Scope</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Detecting and Recognising Lung Cancer  Using Convolutional Neural Networks</dc:title>
  <cp:lastModifiedBy>Shubham Kose</cp:lastModifiedBy>
  <cp:revision>2</cp:revision>
  <dcterms:modified xsi:type="dcterms:W3CDTF">2020-06-16T07:01:46Z</dcterms:modified>
</cp:coreProperties>
</file>